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3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5" r:id="rId25"/>
    <p:sldId id="282" r:id="rId26"/>
    <p:sldId id="283" r:id="rId27"/>
    <p:sldId id="284" r:id="rId28"/>
    <p:sldId id="286" r:id="rId29"/>
    <p:sldId id="287" r:id="rId30"/>
    <p:sldId id="290" r:id="rId31"/>
    <p:sldId id="289" r:id="rId32"/>
    <p:sldId id="288" r:id="rId33"/>
    <p:sldId id="291" r:id="rId34"/>
    <p:sldId id="292" r:id="rId35"/>
    <p:sldId id="293" r:id="rId36"/>
    <p:sldId id="294" r:id="rId37"/>
    <p:sldId id="275" r:id="rId38"/>
    <p:sldId id="276" r:id="rId39"/>
    <p:sldId id="277" r:id="rId40"/>
    <p:sldId id="278" r:id="rId41"/>
    <p:sldId id="279" r:id="rId42"/>
    <p:sldId id="28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FCFE4-80C0-1F33-BE98-58862E02DDCC}" v="8" dt="2021-03-29T16:18:46.381"/>
    <p1510:client id="{5A9F9FC3-1D14-41D3-BD6D-E982754013B7}" v="192" dt="2021-03-29T17:36:23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0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5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0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4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2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5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540F9-9FE6-44FF-A0B1-2C52B375E6E2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8DE8-9CA3-4398-BF45-A052B7E70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4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872" y="1300018"/>
            <a:ext cx="9144000" cy="2387600"/>
          </a:xfrm>
        </p:spPr>
        <p:txBody>
          <a:bodyPr/>
          <a:lstStyle/>
          <a:p>
            <a:r>
              <a:rPr lang="en-US" dirty="0"/>
              <a:t>Ch-1 </a:t>
            </a:r>
            <a:br>
              <a:rPr lang="en-US" dirty="0"/>
            </a:br>
            <a:r>
              <a:rPr lang="en-US" dirty="0"/>
              <a:t>The 8086 microprocessor</a:t>
            </a:r>
          </a:p>
        </p:txBody>
      </p:sp>
    </p:spTree>
    <p:extLst>
      <p:ext uri="{BB962C8B-B14F-4D97-AF65-F5344CB8AC3E}">
        <p14:creationId xmlns:p14="http://schemas.microsoft.com/office/powerpoint/2010/main" val="267072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1" y="294710"/>
            <a:ext cx="10515600" cy="1325563"/>
          </a:xfrm>
        </p:spPr>
        <p:txBody>
          <a:bodyPr/>
          <a:lstStyle/>
          <a:p>
            <a:r>
              <a:rPr lang="en-US" u="sng" dirty="0"/>
              <a:t>Architecture of 8086</a:t>
            </a:r>
          </a:p>
        </p:txBody>
      </p:sp>
      <p:sp>
        <p:nvSpPr>
          <p:cNvPr id="4" name="Rectangle 3"/>
          <p:cNvSpPr/>
          <p:nvPr/>
        </p:nvSpPr>
        <p:spPr>
          <a:xfrm>
            <a:off x="5508171" y="419944"/>
            <a:ext cx="387208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Draw and explain architecture of 8086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Diagram –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Explanation –  </a:t>
            </a:r>
          </a:p>
        </p:txBody>
      </p:sp>
      <p:sp>
        <p:nvSpPr>
          <p:cNvPr id="5" name="Rectangle 4"/>
          <p:cNvSpPr/>
          <p:nvPr/>
        </p:nvSpPr>
        <p:spPr>
          <a:xfrm>
            <a:off x="5508171" y="1920462"/>
            <a:ext cx="509569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Draw architecture of 8086 and explain any one unit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Diagram –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Explanation –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508171" y="3490186"/>
            <a:ext cx="361855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Draw architecture of 8086 ( 3 marks)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81659-2AFC-4EE5-8297-A942E1A348C3}"/>
              </a:ext>
            </a:extLst>
          </p:cNvPr>
          <p:cNvSpPr txBox="1"/>
          <p:nvPr/>
        </p:nvSpPr>
        <p:spPr>
          <a:xfrm>
            <a:off x="381741" y="1508758"/>
            <a:ext cx="4492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Main task of Processor :  </a:t>
            </a:r>
            <a:endParaRPr lang="en-I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6C9B2-FDAD-4569-A6FB-2C3AA767E643}"/>
              </a:ext>
            </a:extLst>
          </p:cNvPr>
          <p:cNvSpPr txBox="1"/>
          <p:nvPr/>
        </p:nvSpPr>
        <p:spPr>
          <a:xfrm>
            <a:off x="381741" y="2101271"/>
            <a:ext cx="200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Fetch</a:t>
            </a:r>
            <a:endParaRPr lang="en-IN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20CDF-622D-44F2-AC03-21647A88722A}"/>
              </a:ext>
            </a:extLst>
          </p:cNvPr>
          <p:cNvSpPr txBox="1"/>
          <p:nvPr/>
        </p:nvSpPr>
        <p:spPr>
          <a:xfrm>
            <a:off x="381741" y="2597571"/>
            <a:ext cx="200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Decode</a:t>
            </a:r>
            <a:endParaRPr lang="en-I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8F688-6DAC-49DB-A99E-6A1D77D084A1}"/>
              </a:ext>
            </a:extLst>
          </p:cNvPr>
          <p:cNvSpPr txBox="1"/>
          <p:nvPr/>
        </p:nvSpPr>
        <p:spPr>
          <a:xfrm>
            <a:off x="381741" y="3120791"/>
            <a:ext cx="200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Execute</a:t>
            </a:r>
            <a:endParaRPr lang="en-IN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F70CA-46CB-4B63-9FFC-998B856C5319}"/>
              </a:ext>
            </a:extLst>
          </p:cNvPr>
          <p:cNvSpPr/>
          <p:nvPr/>
        </p:nvSpPr>
        <p:spPr>
          <a:xfrm>
            <a:off x="381741" y="4060971"/>
            <a:ext cx="4688591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To understand any architecture we must know :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How do you fetch the instruction?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Where is getting decoded?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Where is getting executed?</a:t>
            </a:r>
          </a:p>
        </p:txBody>
      </p:sp>
    </p:spTree>
    <p:extLst>
      <p:ext uri="{BB962C8B-B14F-4D97-AF65-F5344CB8AC3E}">
        <p14:creationId xmlns:p14="http://schemas.microsoft.com/office/powerpoint/2010/main" val="352616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DB61F5-47C2-4E22-B5F3-46918DA7BA84}"/>
              </a:ext>
            </a:extLst>
          </p:cNvPr>
          <p:cNvGrpSpPr/>
          <p:nvPr/>
        </p:nvGrpSpPr>
        <p:grpSpPr>
          <a:xfrm>
            <a:off x="-27241" y="-126999"/>
            <a:ext cx="12186801" cy="7192818"/>
            <a:chOff x="-27241" y="-126999"/>
            <a:chExt cx="12186801" cy="7192818"/>
          </a:xfrm>
        </p:grpSpPr>
        <p:pic>
          <p:nvPicPr>
            <p:cNvPr id="2050" name="Picture 2" descr="Architecture of 80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241" y="-126999"/>
              <a:ext cx="12186801" cy="719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832834" y="995721"/>
              <a:ext cx="661822" cy="152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29795" y="4184072"/>
              <a:ext cx="670330" cy="119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6EDEF-9851-43C6-BA96-A0AC86EF4C19}"/>
              </a:ext>
            </a:extLst>
          </p:cNvPr>
          <p:cNvGrpSpPr/>
          <p:nvPr/>
        </p:nvGrpSpPr>
        <p:grpSpPr>
          <a:xfrm>
            <a:off x="2789321" y="2488532"/>
            <a:ext cx="627647" cy="1018945"/>
            <a:chOff x="2789321" y="2488532"/>
            <a:chExt cx="627647" cy="10189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534581-5650-4C20-995B-9FCE59A4196A}"/>
                </a:ext>
              </a:extLst>
            </p:cNvPr>
            <p:cNvSpPr txBox="1"/>
            <p:nvPr/>
          </p:nvSpPr>
          <p:spPr>
            <a:xfrm>
              <a:off x="2789321" y="26790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150415-C5F1-4CAF-84CD-9A5DC9F08BD7}"/>
                </a:ext>
              </a:extLst>
            </p:cNvPr>
            <p:cNvSpPr txBox="1"/>
            <p:nvPr/>
          </p:nvSpPr>
          <p:spPr>
            <a:xfrm>
              <a:off x="2789321" y="3050005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820329-1CBC-4871-82E6-E8A1F7A9A3AE}"/>
                </a:ext>
              </a:extLst>
            </p:cNvPr>
            <p:cNvSpPr txBox="1"/>
            <p:nvPr/>
          </p:nvSpPr>
          <p:spPr>
            <a:xfrm>
              <a:off x="2789321" y="24885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D29893-1432-453E-8A94-8F930584052D}"/>
                </a:ext>
              </a:extLst>
            </p:cNvPr>
            <p:cNvSpPr txBox="1"/>
            <p:nvPr/>
          </p:nvSpPr>
          <p:spPr>
            <a:xfrm>
              <a:off x="2789321" y="28695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EA0A7C-21FE-4162-BBB0-A546610478C7}"/>
                </a:ext>
              </a:extLst>
            </p:cNvPr>
            <p:cNvSpPr txBox="1"/>
            <p:nvPr/>
          </p:nvSpPr>
          <p:spPr>
            <a:xfrm>
              <a:off x="2789321" y="3230478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3D2CFA7A-A219-4D31-996B-454ABCEC5258}"/>
              </a:ext>
            </a:extLst>
          </p:cNvPr>
          <p:cNvGrpSpPr/>
          <p:nvPr/>
        </p:nvGrpSpPr>
        <p:grpSpPr>
          <a:xfrm>
            <a:off x="222585" y="4907169"/>
            <a:ext cx="2823409" cy="1660629"/>
            <a:chOff x="222585" y="4907169"/>
            <a:chExt cx="2823409" cy="16606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A70226-1D20-4E12-9612-F1E9472516DF}"/>
                </a:ext>
              </a:extLst>
            </p:cNvPr>
            <p:cNvSpPr txBox="1"/>
            <p:nvPr/>
          </p:nvSpPr>
          <p:spPr>
            <a:xfrm>
              <a:off x="1054768" y="498508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(8 )</a:t>
              </a:r>
              <a:endParaRPr lang="en-US" sz="1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834D1-F81C-4272-87AB-C8650D2BD84A}"/>
                </a:ext>
              </a:extLst>
            </p:cNvPr>
            <p:cNvSpPr txBox="1"/>
            <p:nvPr/>
          </p:nvSpPr>
          <p:spPr>
            <a:xfrm>
              <a:off x="1054768" y="5165555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(8 )</a:t>
              </a:r>
              <a:endParaRPr lang="en-US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2FCFAB-3FD8-4F53-A668-779DB168AFCE}"/>
                </a:ext>
              </a:extLst>
            </p:cNvPr>
            <p:cNvSpPr txBox="1"/>
            <p:nvPr/>
          </p:nvSpPr>
          <p:spPr>
            <a:xfrm>
              <a:off x="1054768" y="5346028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(8 )</a:t>
              </a:r>
              <a:endParaRPr lang="en-US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21999-C5D3-4825-AC1B-EA5C36255EAC}"/>
                </a:ext>
              </a:extLst>
            </p:cNvPr>
            <p:cNvSpPr txBox="1"/>
            <p:nvPr/>
          </p:nvSpPr>
          <p:spPr>
            <a:xfrm>
              <a:off x="1054768" y="5536528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(8 )</a:t>
              </a:r>
              <a:endParaRPr lang="en-US" sz="1200" b="1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E1CCE4-736A-4807-B3C4-252879402A5C}"/>
                </a:ext>
              </a:extLst>
            </p:cNvPr>
            <p:cNvGrpSpPr/>
            <p:nvPr/>
          </p:nvGrpSpPr>
          <p:grpSpPr>
            <a:xfrm>
              <a:off x="222585" y="4907169"/>
              <a:ext cx="2823409" cy="1660629"/>
              <a:chOff x="222585" y="4924925"/>
              <a:chExt cx="2823409" cy="166062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A1356-4545-4C33-B2A2-135E00883B32}"/>
                  </a:ext>
                </a:extLst>
              </p:cNvPr>
              <p:cNvSpPr txBox="1"/>
              <p:nvPr/>
            </p:nvSpPr>
            <p:spPr>
              <a:xfrm>
                <a:off x="222585" y="4924925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AX  (16 )</a:t>
                </a:r>
                <a:endParaRPr lang="en-US" sz="12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0D56A1-E595-4B79-AE0F-40144A7E0315}"/>
                  </a:ext>
                </a:extLst>
              </p:cNvPr>
              <p:cNvSpPr txBox="1"/>
              <p:nvPr/>
            </p:nvSpPr>
            <p:spPr>
              <a:xfrm>
                <a:off x="222585" y="5125451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BX  (16 )</a:t>
                </a:r>
                <a:endParaRPr lang="en-US" sz="1200" b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81BFCF-0726-495D-BDC4-894D5F7FEAF8}"/>
                  </a:ext>
                </a:extLst>
              </p:cNvPr>
              <p:cNvSpPr txBox="1"/>
              <p:nvPr/>
            </p:nvSpPr>
            <p:spPr>
              <a:xfrm>
                <a:off x="222585" y="5346030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CX  (16 )</a:t>
                </a:r>
                <a:endParaRPr lang="en-US" sz="1200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44689-0583-4479-AA98-D849294DB134}"/>
                  </a:ext>
                </a:extLst>
              </p:cNvPr>
              <p:cNvSpPr txBox="1"/>
              <p:nvPr/>
            </p:nvSpPr>
            <p:spPr>
              <a:xfrm>
                <a:off x="222585" y="5536530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DX  (16 )</a:t>
                </a:r>
                <a:endParaRPr lang="en-US" sz="1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7329BF-5575-4808-A9FC-B18C14189385}"/>
                  </a:ext>
                </a:extLst>
              </p:cNvPr>
              <p:cNvSpPr txBox="1"/>
              <p:nvPr/>
            </p:nvSpPr>
            <p:spPr>
              <a:xfrm>
                <a:off x="2378241" y="4985080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001DF-8D2A-4BCA-A9EE-4713DECDE665}"/>
                  </a:ext>
                </a:extLst>
              </p:cNvPr>
              <p:cNvSpPr txBox="1"/>
              <p:nvPr/>
            </p:nvSpPr>
            <p:spPr>
              <a:xfrm>
                <a:off x="2378241" y="5165553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5FBA32-A3C4-4215-B966-499ADDD6DF77}"/>
                  </a:ext>
                </a:extLst>
              </p:cNvPr>
              <p:cNvSpPr txBox="1"/>
              <p:nvPr/>
            </p:nvSpPr>
            <p:spPr>
              <a:xfrm>
                <a:off x="2378241" y="534602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7D4C02-D467-43B1-9C53-FAA2671CED3B}"/>
                  </a:ext>
                </a:extLst>
              </p:cNvPr>
              <p:cNvSpPr txBox="1"/>
              <p:nvPr/>
            </p:nvSpPr>
            <p:spPr>
              <a:xfrm>
                <a:off x="2378241" y="553652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194885-9E90-44A0-86D3-12DAA88E6214}"/>
                  </a:ext>
                </a:extLst>
              </p:cNvPr>
              <p:cNvSpPr txBox="1"/>
              <p:nvPr/>
            </p:nvSpPr>
            <p:spPr>
              <a:xfrm>
                <a:off x="2418347" y="573705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(16 )</a:t>
                </a:r>
                <a:endParaRPr lang="en-US" sz="12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5C466E-058F-4D8C-B465-FB511FB8C72C}"/>
                  </a:ext>
                </a:extLst>
              </p:cNvPr>
              <p:cNvSpPr txBox="1"/>
              <p:nvPr/>
            </p:nvSpPr>
            <p:spPr>
              <a:xfrm>
                <a:off x="2418347" y="592755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(16 )</a:t>
                </a:r>
                <a:endParaRPr lang="en-US" sz="12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770313-813A-4D0F-9EE6-98B5DC60DA52}"/>
                  </a:ext>
                </a:extLst>
              </p:cNvPr>
              <p:cNvSpPr txBox="1"/>
              <p:nvPr/>
            </p:nvSpPr>
            <p:spPr>
              <a:xfrm>
                <a:off x="2418347" y="6128082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(16 )</a:t>
                </a:r>
                <a:endParaRPr lang="en-US" sz="12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A5C0E-561C-4A59-9498-034791DB82B6}"/>
                  </a:ext>
                </a:extLst>
              </p:cNvPr>
              <p:cNvSpPr txBox="1"/>
              <p:nvPr/>
            </p:nvSpPr>
            <p:spPr>
              <a:xfrm>
                <a:off x="2418347" y="6308555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arial"/>
                  </a:rPr>
                  <a:t>(16 )</a:t>
                </a:r>
                <a:endParaRPr lang="en-US" sz="1200" b="1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22A456-1CB0-41BD-8BBE-357B6F1E0760}"/>
              </a:ext>
            </a:extLst>
          </p:cNvPr>
          <p:cNvSpPr txBox="1"/>
          <p:nvPr/>
        </p:nvSpPr>
        <p:spPr>
          <a:xfrm>
            <a:off x="10048372" y="2157662"/>
            <a:ext cx="13294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/>
              </a:rPr>
              <a:t>6 Bytes</a:t>
            </a:r>
            <a:endParaRPr lang="en-US" sz="2000" b="1" dirty="0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738BE2-D37F-4AC6-BB43-87ECE97D5C20}"/>
              </a:ext>
            </a:extLst>
          </p:cNvPr>
          <p:cNvSpPr txBox="1"/>
          <p:nvPr/>
        </p:nvSpPr>
        <p:spPr>
          <a:xfrm>
            <a:off x="-27241" y="3230478"/>
            <a:ext cx="22555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/>
              </a:rPr>
              <a:t>BUS INTERFACE UNIT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BF176-AA5B-4448-B06D-030278A13138}"/>
              </a:ext>
            </a:extLst>
          </p:cNvPr>
          <p:cNvSpPr txBox="1"/>
          <p:nvPr/>
        </p:nvSpPr>
        <p:spPr>
          <a:xfrm>
            <a:off x="10609846" y="6408820"/>
            <a:ext cx="1449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rial"/>
              </a:rPr>
              <a:t>EXECUTION UNIT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2EC0DA-D4A4-4FE5-B772-B76FD3E84DF6}"/>
              </a:ext>
            </a:extLst>
          </p:cNvPr>
          <p:cNvSpPr/>
          <p:nvPr/>
        </p:nvSpPr>
        <p:spPr>
          <a:xfrm>
            <a:off x="8362765" y="1247274"/>
            <a:ext cx="1685607" cy="152399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AAF2B1-71E1-43FA-AEF9-04FE7D198617}"/>
              </a:ext>
            </a:extLst>
          </p:cNvPr>
          <p:cNvSpPr txBox="1"/>
          <p:nvPr/>
        </p:nvSpPr>
        <p:spPr>
          <a:xfrm>
            <a:off x="9738804" y="6140"/>
            <a:ext cx="2881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8086 is 16 bit processor</a:t>
            </a:r>
            <a:endParaRPr lang="en-IN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9E23D3-332A-49AC-AA80-8A697A3DF6EB}"/>
              </a:ext>
            </a:extLst>
          </p:cNvPr>
          <p:cNvGrpSpPr/>
          <p:nvPr/>
        </p:nvGrpSpPr>
        <p:grpSpPr>
          <a:xfrm>
            <a:off x="7626501" y="6408820"/>
            <a:ext cx="627647" cy="467499"/>
            <a:chOff x="2789321" y="2488532"/>
            <a:chExt cx="627647" cy="4674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E9602-1677-44A1-B09D-73FC88B24770}"/>
                </a:ext>
              </a:extLst>
            </p:cNvPr>
            <p:cNvSpPr txBox="1"/>
            <p:nvPr/>
          </p:nvSpPr>
          <p:spPr>
            <a:xfrm>
              <a:off x="2789321" y="26790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62A6E4-1693-4C36-B6BC-AF6A78053684}"/>
                </a:ext>
              </a:extLst>
            </p:cNvPr>
            <p:cNvSpPr txBox="1"/>
            <p:nvPr/>
          </p:nvSpPr>
          <p:spPr>
            <a:xfrm>
              <a:off x="2789321" y="24885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rial"/>
                </a:rPr>
                <a:t>(16 )</a:t>
              </a:r>
              <a:endParaRPr lang="en-US" sz="1200" b="1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C0DF71-AD7F-4E92-B8C0-4EF745096CC5}"/>
              </a:ext>
            </a:extLst>
          </p:cNvPr>
          <p:cNvSpPr txBox="1"/>
          <p:nvPr/>
        </p:nvSpPr>
        <p:spPr>
          <a:xfrm>
            <a:off x="7797099" y="5457942"/>
            <a:ext cx="6276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(16 )</a:t>
            </a:r>
            <a:endParaRPr lang="en-US" sz="1200" b="1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AC925A4B-2AC4-491D-87D3-F10761A836EC}"/>
              </a:ext>
            </a:extLst>
          </p:cNvPr>
          <p:cNvGrpSpPr/>
          <p:nvPr/>
        </p:nvGrpSpPr>
        <p:grpSpPr>
          <a:xfrm>
            <a:off x="32440" y="2765531"/>
            <a:ext cx="12127120" cy="1049722"/>
            <a:chOff x="32440" y="2765531"/>
            <a:chExt cx="12127120" cy="1049722"/>
          </a:xfrm>
        </p:grpSpPr>
        <p:cxnSp>
          <p:nvCxnSpPr>
            <p:cNvPr id="2052" name="Straight Connector 2051">
              <a:extLst>
                <a:ext uri="{FF2B5EF4-FFF2-40B4-BE49-F238E27FC236}">
                  <a16:creationId xmlns:a16="http://schemas.microsoft.com/office/drawing/2014/main" id="{484418C4-D7ED-46E2-84D0-712F97B42166}"/>
                </a:ext>
              </a:extLst>
            </p:cNvPr>
            <p:cNvCxnSpPr/>
            <p:nvPr/>
          </p:nvCxnSpPr>
          <p:spPr>
            <a:xfrm>
              <a:off x="32440" y="3815253"/>
              <a:ext cx="212483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08F9822-12BF-4C21-9442-FCCF9C39F386}"/>
                </a:ext>
              </a:extLst>
            </p:cNvPr>
            <p:cNvCxnSpPr>
              <a:cxnSpLocks/>
            </p:cNvCxnSpPr>
            <p:nvPr/>
          </p:nvCxnSpPr>
          <p:spPr>
            <a:xfrm>
              <a:off x="2418347" y="3815253"/>
              <a:ext cx="32722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6D4374-477C-456F-B313-D467708D23FB}"/>
                </a:ext>
              </a:extLst>
            </p:cNvPr>
            <p:cNvCxnSpPr>
              <a:cxnSpLocks/>
            </p:cNvCxnSpPr>
            <p:nvPr/>
          </p:nvCxnSpPr>
          <p:spPr>
            <a:xfrm>
              <a:off x="5690586" y="2765531"/>
              <a:ext cx="32722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27D54-8D8A-479C-943C-3D4009D0DEA4}"/>
                </a:ext>
              </a:extLst>
            </p:cNvPr>
            <p:cNvCxnSpPr>
              <a:cxnSpLocks/>
            </p:cNvCxnSpPr>
            <p:nvPr/>
          </p:nvCxnSpPr>
          <p:spPr>
            <a:xfrm>
              <a:off x="9205568" y="2796953"/>
              <a:ext cx="2953992" cy="20578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A1C01A0-D8B2-4707-AC4D-876E729C0E60}"/>
                </a:ext>
              </a:extLst>
            </p:cNvPr>
            <p:cNvCxnSpPr>
              <a:cxnSpLocks/>
            </p:cNvCxnSpPr>
            <p:nvPr/>
          </p:nvCxnSpPr>
          <p:spPr>
            <a:xfrm>
              <a:off x="5717220" y="2796953"/>
              <a:ext cx="0" cy="101830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25D88B8-64D4-41AA-9267-BFBB1CF67BF0}"/>
              </a:ext>
            </a:extLst>
          </p:cNvPr>
          <p:cNvSpPr txBox="1"/>
          <p:nvPr/>
        </p:nvSpPr>
        <p:spPr>
          <a:xfrm>
            <a:off x="9738804" y="377752"/>
            <a:ext cx="2881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 in two parts????</a:t>
            </a:r>
            <a:endParaRPr lang="en-IN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241E24-7F61-425B-8D7B-BFED52D57535}"/>
              </a:ext>
            </a:extLst>
          </p:cNvPr>
          <p:cNvSpPr txBox="1"/>
          <p:nvPr/>
        </p:nvSpPr>
        <p:spPr>
          <a:xfrm>
            <a:off x="9738804" y="1052317"/>
            <a:ext cx="2000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3" action="ppaction://hlinksldjump"/>
              </a:rPr>
              <a:t>Pipelining 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endParaRPr lang="en-IN" sz="1600" b="1" dirty="0"/>
          </a:p>
        </p:txBody>
      </p:sp>
      <p:sp>
        <p:nvSpPr>
          <p:cNvPr id="2058" name="Oval 2057">
            <a:hlinkClick r:id="rId4" action="ppaction://hlinksldjump"/>
            <a:extLst>
              <a:ext uri="{FF2B5EF4-FFF2-40B4-BE49-F238E27FC236}">
                <a16:creationId xmlns:a16="http://schemas.microsoft.com/office/drawing/2014/main" id="{BB5266F7-BB6E-46A3-8C3A-026CB4B772D3}"/>
              </a:ext>
            </a:extLst>
          </p:cNvPr>
          <p:cNvSpPr/>
          <p:nvPr/>
        </p:nvSpPr>
        <p:spPr>
          <a:xfrm>
            <a:off x="1100889" y="995721"/>
            <a:ext cx="2526566" cy="149281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40CE0A1-9AD9-4685-9BA7-C5E65A538526}"/>
              </a:ext>
            </a:extLst>
          </p:cNvPr>
          <p:cNvSpPr/>
          <p:nvPr/>
        </p:nvSpPr>
        <p:spPr>
          <a:xfrm>
            <a:off x="5036104" y="4581865"/>
            <a:ext cx="4389243" cy="149281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37D9F5-331D-40A2-8D93-8B6DB29B1FF4}"/>
              </a:ext>
            </a:extLst>
          </p:cNvPr>
          <p:cNvSpPr txBox="1"/>
          <p:nvPr/>
        </p:nvSpPr>
        <p:spPr>
          <a:xfrm>
            <a:off x="5979352" y="5442554"/>
            <a:ext cx="8744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/>
              </a:rPr>
              <a:t>ALU</a:t>
            </a:r>
            <a:endParaRPr lang="en-US" sz="1400" b="1" dirty="0"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007839-982C-4994-99B3-C09BC45D9915}"/>
              </a:ext>
            </a:extLst>
          </p:cNvPr>
          <p:cNvSpPr txBox="1"/>
          <p:nvPr/>
        </p:nvSpPr>
        <p:spPr>
          <a:xfrm>
            <a:off x="1581300" y="2009273"/>
            <a:ext cx="1734553" cy="2609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arial"/>
                <a:hlinkClick r:id="rId5" action="ppaction://hlinksldjump"/>
              </a:rPr>
              <a:t>PA= seg x 10h + offset</a:t>
            </a:r>
            <a:endParaRPr lang="en-US" sz="1050" b="1" dirty="0">
              <a:cs typeface="Calibri"/>
            </a:endParaRPr>
          </a:p>
        </p:txBody>
      </p:sp>
      <p:sp>
        <p:nvSpPr>
          <p:cNvPr id="2061" name="Rectangle 2060">
            <a:hlinkClick r:id="rId6" action="ppaction://hlinksldjump"/>
            <a:extLst>
              <a:ext uri="{FF2B5EF4-FFF2-40B4-BE49-F238E27FC236}">
                <a16:creationId xmlns:a16="http://schemas.microsoft.com/office/drawing/2014/main" id="{960809EB-F3BA-4CC1-A0BC-3722DE740D40}"/>
              </a:ext>
            </a:extLst>
          </p:cNvPr>
          <p:cNvSpPr/>
          <p:nvPr/>
        </p:nvSpPr>
        <p:spPr>
          <a:xfrm>
            <a:off x="222585" y="884255"/>
            <a:ext cx="661822" cy="3630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 animBg="1"/>
      <p:bldP spid="40" grpId="0"/>
      <p:bldP spid="49" grpId="0"/>
      <p:bldP spid="61" grpId="0"/>
      <p:bldP spid="62" grpId="0"/>
      <p:bldP spid="2058" grpId="0" animBg="1"/>
      <p:bldP spid="65" grpId="0" animBg="1"/>
      <p:bldP spid="66" grpId="0"/>
      <p:bldP spid="67" grpId="0"/>
      <p:bldP spid="20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FFAC60-2BA4-4E9E-9A43-2F41B2852326}"/>
              </a:ext>
            </a:extLst>
          </p:cNvPr>
          <p:cNvSpPr txBox="1"/>
          <p:nvPr/>
        </p:nvSpPr>
        <p:spPr>
          <a:xfrm>
            <a:off x="204188" y="192572"/>
            <a:ext cx="200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Pipelining : </a:t>
            </a:r>
            <a:endParaRPr lang="en-IN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93AF7-8874-43E3-AEDF-2F27B2F31B2F}"/>
              </a:ext>
            </a:extLst>
          </p:cNvPr>
          <p:cNvSpPr/>
          <p:nvPr/>
        </p:nvSpPr>
        <p:spPr>
          <a:xfrm>
            <a:off x="2566709" y="25476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8085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6731FD-40DD-4D17-A46B-D66244B6D875}"/>
              </a:ext>
            </a:extLst>
          </p:cNvPr>
          <p:cNvCxnSpPr>
            <a:stCxn id="6" idx="3"/>
          </p:cNvCxnSpPr>
          <p:nvPr/>
        </p:nvCxnSpPr>
        <p:spPr>
          <a:xfrm>
            <a:off x="3264336" y="439433"/>
            <a:ext cx="714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185BFBE-C8C7-47E7-B890-C66F3B8AC7DB}"/>
              </a:ext>
            </a:extLst>
          </p:cNvPr>
          <p:cNvSpPr/>
          <p:nvPr/>
        </p:nvSpPr>
        <p:spPr>
          <a:xfrm>
            <a:off x="3978861" y="254767"/>
            <a:ext cx="82088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Fetch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3B8EC-EAAA-4790-B205-B020578BBBEE}"/>
              </a:ext>
            </a:extLst>
          </p:cNvPr>
          <p:cNvSpPr/>
          <p:nvPr/>
        </p:nvSpPr>
        <p:spPr>
          <a:xfrm>
            <a:off x="5161711" y="254767"/>
            <a:ext cx="92876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Decode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A50FB-3FDF-4F2D-968F-50FB2CDD0A90}"/>
              </a:ext>
            </a:extLst>
          </p:cNvPr>
          <p:cNvSpPr/>
          <p:nvPr/>
        </p:nvSpPr>
        <p:spPr>
          <a:xfrm>
            <a:off x="6328221" y="254767"/>
            <a:ext cx="84411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Execute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31B3C4-5702-4E88-B8F8-10C849EFF0A8}"/>
              </a:ext>
            </a:extLst>
          </p:cNvPr>
          <p:cNvCxnSpPr/>
          <p:nvPr/>
        </p:nvCxnSpPr>
        <p:spPr>
          <a:xfrm>
            <a:off x="4809626" y="406614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17D3DD-FE52-4B48-9B97-CDA0B62F8270}"/>
              </a:ext>
            </a:extLst>
          </p:cNvPr>
          <p:cNvCxnSpPr/>
          <p:nvPr/>
        </p:nvCxnSpPr>
        <p:spPr>
          <a:xfrm>
            <a:off x="5911570" y="437392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732FDF-E33D-433A-86EC-DF6A130B7865}"/>
              </a:ext>
            </a:extLst>
          </p:cNvPr>
          <p:cNvSpPr/>
          <p:nvPr/>
        </p:nvSpPr>
        <p:spPr>
          <a:xfrm>
            <a:off x="2387805" y="143346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8086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118FE5-E14A-4075-A51C-34D7CBD4FEDA}"/>
              </a:ext>
            </a:extLst>
          </p:cNvPr>
          <p:cNvCxnSpPr>
            <a:stCxn id="13" idx="3"/>
          </p:cNvCxnSpPr>
          <p:nvPr/>
        </p:nvCxnSpPr>
        <p:spPr>
          <a:xfrm>
            <a:off x="3085432" y="1618127"/>
            <a:ext cx="714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63694-91DF-4F63-9474-79F0C6BC9F86}"/>
              </a:ext>
            </a:extLst>
          </p:cNvPr>
          <p:cNvSpPr/>
          <p:nvPr/>
        </p:nvSpPr>
        <p:spPr>
          <a:xfrm>
            <a:off x="3799957" y="1433461"/>
            <a:ext cx="468326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91FE4B-C0E5-42B4-AF71-E83AB126E4A6}"/>
              </a:ext>
            </a:extLst>
          </p:cNvPr>
          <p:cNvSpPr/>
          <p:nvPr/>
        </p:nvSpPr>
        <p:spPr>
          <a:xfrm>
            <a:off x="4684935" y="1433461"/>
            <a:ext cx="43463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6829-685E-4650-900D-BA4C24CDC802}"/>
              </a:ext>
            </a:extLst>
          </p:cNvPr>
          <p:cNvSpPr/>
          <p:nvPr/>
        </p:nvSpPr>
        <p:spPr>
          <a:xfrm>
            <a:off x="5462466" y="1431419"/>
            <a:ext cx="4779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C047B5-32F5-4639-B89E-7BEF5D9EB3D1}"/>
              </a:ext>
            </a:extLst>
          </p:cNvPr>
          <p:cNvCxnSpPr/>
          <p:nvPr/>
        </p:nvCxnSpPr>
        <p:spPr>
          <a:xfrm>
            <a:off x="4268283" y="1585308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FC6F18-73F8-43CE-83EE-941CBB33F27B}"/>
              </a:ext>
            </a:extLst>
          </p:cNvPr>
          <p:cNvCxnSpPr/>
          <p:nvPr/>
        </p:nvCxnSpPr>
        <p:spPr>
          <a:xfrm>
            <a:off x="5045814" y="1616086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694675-7D93-49AD-8B1D-01C40010A889}"/>
              </a:ext>
            </a:extLst>
          </p:cNvPr>
          <p:cNvSpPr/>
          <p:nvPr/>
        </p:nvSpPr>
        <p:spPr>
          <a:xfrm>
            <a:off x="4684935" y="1917572"/>
            <a:ext cx="465295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06C50F-A0CC-4A1E-B39B-7F3C8DE0A4EA}"/>
              </a:ext>
            </a:extLst>
          </p:cNvPr>
          <p:cNvSpPr/>
          <p:nvPr/>
        </p:nvSpPr>
        <p:spPr>
          <a:xfrm>
            <a:off x="5515314" y="1917572"/>
            <a:ext cx="43463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FF7A88-20B3-4E9A-9086-8342F6B2C428}"/>
              </a:ext>
            </a:extLst>
          </p:cNvPr>
          <p:cNvSpPr/>
          <p:nvPr/>
        </p:nvSpPr>
        <p:spPr>
          <a:xfrm>
            <a:off x="6292845" y="1915530"/>
            <a:ext cx="4779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363E1B-434F-4E3E-A4C8-B7FE37ED94D8}"/>
              </a:ext>
            </a:extLst>
          </p:cNvPr>
          <p:cNvCxnSpPr/>
          <p:nvPr/>
        </p:nvCxnSpPr>
        <p:spPr>
          <a:xfrm>
            <a:off x="5876193" y="2100197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C522CD-2B57-4BD6-8FB5-3EABFDBDCB79}"/>
              </a:ext>
            </a:extLst>
          </p:cNvPr>
          <p:cNvCxnSpPr/>
          <p:nvPr/>
        </p:nvCxnSpPr>
        <p:spPr>
          <a:xfrm>
            <a:off x="5113355" y="2069418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7E875-3610-4E4D-9F76-F14FCE06ABFD}"/>
              </a:ext>
            </a:extLst>
          </p:cNvPr>
          <p:cNvSpPr/>
          <p:nvPr/>
        </p:nvSpPr>
        <p:spPr>
          <a:xfrm>
            <a:off x="4029355" y="615767"/>
            <a:ext cx="319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At a time only 1 instruction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CD2491-DEBA-4FFC-9B8A-12E1709960B0}"/>
              </a:ext>
            </a:extLst>
          </p:cNvPr>
          <p:cNvSpPr/>
          <p:nvPr/>
        </p:nvSpPr>
        <p:spPr>
          <a:xfrm>
            <a:off x="4269298" y="2375153"/>
            <a:ext cx="319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At a time 2 instruction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48EF30-338E-4FE7-BD2C-7706E0CFF879}"/>
              </a:ext>
            </a:extLst>
          </p:cNvPr>
          <p:cNvSpPr/>
          <p:nvPr/>
        </p:nvSpPr>
        <p:spPr>
          <a:xfrm>
            <a:off x="7437251" y="188683"/>
            <a:ext cx="47649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Pipelining is one of the special feature of 8086 processor.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Due to pipelining 8086 processor architecture is divided into two parts.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BIU will fetch the instruction from memory and it will pass that fetched instruction to the Execution unit.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While execution unit executes the current instruction BIU will fetch the next instruction.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Pipelining helps in order to increase the speed of processor.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BCC1C6-4960-4406-8738-9B66E14D8721}"/>
              </a:ext>
            </a:extLst>
          </p:cNvPr>
          <p:cNvSpPr txBox="1"/>
          <p:nvPr/>
        </p:nvSpPr>
        <p:spPr>
          <a:xfrm>
            <a:off x="10946168" y="6330763"/>
            <a:ext cx="2000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2" action="ppaction://hlinksldjump"/>
              </a:rPr>
              <a:t>Back  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0563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5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Down 23">
            <a:extLst>
              <a:ext uri="{FF2B5EF4-FFF2-40B4-BE49-F238E27FC236}">
                <a16:creationId xmlns:a16="http://schemas.microsoft.com/office/drawing/2014/main" id="{F507B54A-00B6-4FDC-A188-2BC2B5A7BC1B}"/>
              </a:ext>
            </a:extLst>
          </p:cNvPr>
          <p:cNvSpPr/>
          <p:nvPr/>
        </p:nvSpPr>
        <p:spPr>
          <a:xfrm>
            <a:off x="2589961" y="1070159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17127C-4573-4E70-A646-46B50D37A7C9}"/>
              </a:ext>
            </a:extLst>
          </p:cNvPr>
          <p:cNvSpPr/>
          <p:nvPr/>
        </p:nvSpPr>
        <p:spPr>
          <a:xfrm>
            <a:off x="4518408" y="1065137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016CF4A-FC9C-426F-B21E-B7DE5586D77F}"/>
              </a:ext>
            </a:extLst>
          </p:cNvPr>
          <p:cNvSpPr/>
          <p:nvPr/>
        </p:nvSpPr>
        <p:spPr>
          <a:xfrm>
            <a:off x="3535344" y="3347774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9DBCB5-071E-4C9F-BFC2-AA017D11674F}"/>
              </a:ext>
            </a:extLst>
          </p:cNvPr>
          <p:cNvGrpSpPr/>
          <p:nvPr/>
        </p:nvGrpSpPr>
        <p:grpSpPr>
          <a:xfrm>
            <a:off x="2431701" y="2068286"/>
            <a:ext cx="2835310" cy="1279490"/>
            <a:chOff x="2431701" y="2068286"/>
            <a:chExt cx="2835310" cy="127949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8E2DCC0-E23F-465F-85D0-710236056A7A}"/>
                </a:ext>
              </a:extLst>
            </p:cNvPr>
            <p:cNvGrpSpPr/>
            <p:nvPr/>
          </p:nvGrpSpPr>
          <p:grpSpPr>
            <a:xfrm>
              <a:off x="2431701" y="2068286"/>
              <a:ext cx="2835310" cy="1279490"/>
              <a:chOff x="2431701" y="2068286"/>
              <a:chExt cx="2835310" cy="127949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DA6956E-9E73-4E98-8615-DEF04B529F55}"/>
                  </a:ext>
                </a:extLst>
              </p:cNvPr>
              <p:cNvCxnSpPr/>
              <p:nvPr/>
            </p:nvCxnSpPr>
            <p:spPr>
              <a:xfrm>
                <a:off x="2431701" y="2080009"/>
                <a:ext cx="8742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816F2E5-442A-4986-932D-9D4488C2547E}"/>
                  </a:ext>
                </a:extLst>
              </p:cNvPr>
              <p:cNvCxnSpPr/>
              <p:nvPr/>
            </p:nvCxnSpPr>
            <p:spPr>
              <a:xfrm>
                <a:off x="4392804" y="2071636"/>
                <a:ext cx="8742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0B1A8E2-67EA-4ED0-9C00-E4EA4FD1B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701" y="2085035"/>
                <a:ext cx="869182" cy="12627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B0EA144-5455-4F30-9E85-9D30E57EE6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2804" y="2080009"/>
                <a:ext cx="874207" cy="12677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F4AE8CB-2F63-43E4-B1FF-E76635CB7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1624" y="3347775"/>
                <a:ext cx="1111180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F53B63C-5709-4B03-BF91-6FF3F079D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5908" y="2071636"/>
                <a:ext cx="241160" cy="5107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CED5E23-12D2-40F2-80FF-7C38F7DAFF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99727" y="2068286"/>
                <a:ext cx="293077" cy="5141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D360ED2-3F60-42FA-9B5D-66D78F0EE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7068" y="2582426"/>
                <a:ext cx="55265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9A9BD4-C767-4AAA-87BA-9DEA5F210F72}"/>
                </a:ext>
              </a:extLst>
            </p:cNvPr>
            <p:cNvSpPr txBox="1"/>
            <p:nvPr/>
          </p:nvSpPr>
          <p:spPr>
            <a:xfrm>
              <a:off x="3662204" y="2635213"/>
              <a:ext cx="3692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Σ</a:t>
              </a:r>
              <a:endParaRPr lang="en-IN" sz="280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A985BA0-F379-44BD-B7DD-53FDB737DAEB}"/>
              </a:ext>
            </a:extLst>
          </p:cNvPr>
          <p:cNvSpPr/>
          <p:nvPr/>
        </p:nvSpPr>
        <p:spPr>
          <a:xfrm>
            <a:off x="6358932" y="329360"/>
            <a:ext cx="5638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the architecture diagram of 8086 everything is in rectangle except two following shapes.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the diagram of arithmetic circuit.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the given circuit there are two inputs which are used to take operand values.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operation will be performed on input operands and it will produce output.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example 3 + 4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4220D9-A483-4902-8018-429D30749B93}"/>
              </a:ext>
            </a:extLst>
          </p:cNvPr>
          <p:cNvSpPr txBox="1"/>
          <p:nvPr/>
        </p:nvSpPr>
        <p:spPr>
          <a:xfrm>
            <a:off x="2201423" y="329360"/>
            <a:ext cx="120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Operand 1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22C55-7DB7-4ED1-88E0-EDC10C0CFA3E}"/>
              </a:ext>
            </a:extLst>
          </p:cNvPr>
          <p:cNvSpPr txBox="1"/>
          <p:nvPr/>
        </p:nvSpPr>
        <p:spPr>
          <a:xfrm>
            <a:off x="4246265" y="329360"/>
            <a:ext cx="120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Operand 2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46E1C0-5EBE-44F2-88BC-6E147421D270}"/>
              </a:ext>
            </a:extLst>
          </p:cNvPr>
          <p:cNvSpPr txBox="1"/>
          <p:nvPr/>
        </p:nvSpPr>
        <p:spPr>
          <a:xfrm>
            <a:off x="3406390" y="4660297"/>
            <a:ext cx="120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E5C504-5BF2-4860-B8A8-2AD7D88514BB}"/>
              </a:ext>
            </a:extLst>
          </p:cNvPr>
          <p:cNvSpPr txBox="1"/>
          <p:nvPr/>
        </p:nvSpPr>
        <p:spPr>
          <a:xfrm>
            <a:off x="2757434" y="672296"/>
            <a:ext cx="271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4343C4-1727-4875-8D66-73ABE65F6E48}"/>
              </a:ext>
            </a:extLst>
          </p:cNvPr>
          <p:cNvSpPr txBox="1"/>
          <p:nvPr/>
        </p:nvSpPr>
        <p:spPr>
          <a:xfrm>
            <a:off x="4685881" y="672297"/>
            <a:ext cx="45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349998-463B-40BB-944A-E897317F9543}"/>
              </a:ext>
            </a:extLst>
          </p:cNvPr>
          <p:cNvSpPr txBox="1"/>
          <p:nvPr/>
        </p:nvSpPr>
        <p:spPr>
          <a:xfrm>
            <a:off x="3547068" y="2986815"/>
            <a:ext cx="87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+ 4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4A876D-7CE1-4167-9736-C4FEEBF43CBB}"/>
              </a:ext>
            </a:extLst>
          </p:cNvPr>
          <p:cNvSpPr txBox="1"/>
          <p:nvPr/>
        </p:nvSpPr>
        <p:spPr>
          <a:xfrm>
            <a:off x="3721238" y="4345901"/>
            <a:ext cx="87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C18706-5B58-451A-B1D6-AC7F7AAE5E8F}"/>
              </a:ext>
            </a:extLst>
          </p:cNvPr>
          <p:cNvSpPr txBox="1"/>
          <p:nvPr/>
        </p:nvSpPr>
        <p:spPr>
          <a:xfrm>
            <a:off x="10946168" y="6330763"/>
            <a:ext cx="2000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2" action="ppaction://hlinksldjump"/>
              </a:rPr>
              <a:t>Back  </a:t>
            </a:r>
            <a:endParaRPr lang="en-IN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011DFB-B57D-4A36-995F-EFFE2F75D6D4}"/>
              </a:ext>
            </a:extLst>
          </p:cNvPr>
          <p:cNvSpPr txBox="1"/>
          <p:nvPr/>
        </p:nvSpPr>
        <p:spPr>
          <a:xfrm>
            <a:off x="5526594" y="3699392"/>
            <a:ext cx="64711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***In the architecture of 8086 there are two such type of circuits are available from that one is </a:t>
            </a:r>
            <a:r>
              <a:rPr lang="en-US" b="1" dirty="0">
                <a:solidFill>
                  <a:srgbClr val="FF0000"/>
                </a:solidFill>
              </a:rPr>
              <a:t>ALU</a:t>
            </a:r>
            <a:r>
              <a:rPr lang="en-US" dirty="0">
                <a:solidFill>
                  <a:srgbClr val="FF0000"/>
                </a:solidFill>
              </a:rPr>
              <a:t> who is responsible to perform arithmetic operations and another one is to </a:t>
            </a:r>
            <a:r>
              <a:rPr lang="en-US" b="1" dirty="0">
                <a:solidFill>
                  <a:srgbClr val="FF0000"/>
                </a:solidFill>
              </a:rPr>
              <a:t>calculate memory address.</a:t>
            </a:r>
          </a:p>
        </p:txBody>
      </p:sp>
    </p:spTree>
    <p:extLst>
      <p:ext uri="{BB962C8B-B14F-4D97-AF65-F5344CB8AC3E}">
        <p14:creationId xmlns:p14="http://schemas.microsoft.com/office/powerpoint/2010/main" val="37023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08A540-21E0-40AE-B7FE-8543F9F6D099}"/>
              </a:ext>
            </a:extLst>
          </p:cNvPr>
          <p:cNvSpPr/>
          <p:nvPr/>
        </p:nvSpPr>
        <p:spPr>
          <a:xfrm>
            <a:off x="120580" y="198731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is an instruction ADD AL, BL ( wants to add content of AL reg with content of BL register)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02182"/>
              </p:ext>
            </p:extLst>
          </p:nvPr>
        </p:nvGraphicFramePr>
        <p:xfrm>
          <a:off x="7139120" y="1387308"/>
          <a:ext cx="3333173" cy="2966720"/>
        </p:xfrm>
        <a:graphic>
          <a:graphicData uri="http://schemas.openxmlformats.org/drawingml/2006/table">
            <a:tbl>
              <a:tblPr firstRow="1" bandRow="1"/>
              <a:tblGrid>
                <a:gridCol w="333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B563F83-D139-4D0B-929D-2A54B5B5D0A0}"/>
              </a:ext>
            </a:extLst>
          </p:cNvPr>
          <p:cNvSpPr/>
          <p:nvPr/>
        </p:nvSpPr>
        <p:spPr>
          <a:xfrm>
            <a:off x="8201665" y="916941"/>
            <a:ext cx="9889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2995-84F8-4390-A75C-1BFD73EA372A}"/>
              </a:ext>
            </a:extLst>
          </p:cNvPr>
          <p:cNvSpPr/>
          <p:nvPr/>
        </p:nvSpPr>
        <p:spPr>
          <a:xfrm>
            <a:off x="46591" y="829567"/>
            <a:ext cx="4917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instruction will be loaded into the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6DFF0-594C-4F19-B020-052CB8D69F69}"/>
              </a:ext>
            </a:extLst>
          </p:cNvPr>
          <p:cNvSpPr txBox="1"/>
          <p:nvPr/>
        </p:nvSpPr>
        <p:spPr>
          <a:xfrm>
            <a:off x="8157587" y="1745006"/>
            <a:ext cx="129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AL, BL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CA81A-84A2-45D2-8172-73003FB50E2F}"/>
              </a:ext>
            </a:extLst>
          </p:cNvPr>
          <p:cNvSpPr/>
          <p:nvPr/>
        </p:nvSpPr>
        <p:spPr>
          <a:xfrm>
            <a:off x="6433477" y="1387308"/>
            <a:ext cx="70564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0000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D38F5-734E-46F7-BE38-397EC657B137}"/>
              </a:ext>
            </a:extLst>
          </p:cNvPr>
          <p:cNvSpPr/>
          <p:nvPr/>
        </p:nvSpPr>
        <p:spPr>
          <a:xfrm>
            <a:off x="6433476" y="1771772"/>
            <a:ext cx="70564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0001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DEB53-F74C-44DD-9DFB-EACB0A5D02A0}"/>
              </a:ext>
            </a:extLst>
          </p:cNvPr>
          <p:cNvSpPr/>
          <p:nvPr/>
        </p:nvSpPr>
        <p:spPr>
          <a:xfrm>
            <a:off x="6433476" y="2141104"/>
            <a:ext cx="70564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0002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13F50-DD3D-49CE-89BD-02A06893D2A7}"/>
              </a:ext>
            </a:extLst>
          </p:cNvPr>
          <p:cNvSpPr/>
          <p:nvPr/>
        </p:nvSpPr>
        <p:spPr>
          <a:xfrm>
            <a:off x="6455917" y="4070350"/>
            <a:ext cx="66075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FFFF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C7DEDF-5033-4BAC-A311-F07CD3DD5D22}"/>
              </a:ext>
            </a:extLst>
          </p:cNvPr>
          <p:cNvSpPr/>
          <p:nvPr/>
        </p:nvSpPr>
        <p:spPr>
          <a:xfrm>
            <a:off x="46591" y="1460404"/>
            <a:ext cx="49172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 will fetch this instruction from memory and to perform fetching processor has to calculate the physical address of that memory location.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65A28-DBD6-47E3-BEE7-C14AE8D099E0}"/>
              </a:ext>
            </a:extLst>
          </p:cNvPr>
          <p:cNvSpPr/>
          <p:nvPr/>
        </p:nvSpPr>
        <p:spPr>
          <a:xfrm>
            <a:off x="6220070" y="1745006"/>
            <a:ext cx="951587" cy="3693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7B3693-9A22-417F-B3E4-718487B6D363}"/>
              </a:ext>
            </a:extLst>
          </p:cNvPr>
          <p:cNvSpPr/>
          <p:nvPr/>
        </p:nvSpPr>
        <p:spPr>
          <a:xfrm>
            <a:off x="46591" y="2884384"/>
            <a:ext cx="4917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 arithmetic circuit in upper section is responsible to calculate the physical address of memory location where instruction is stored.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5B4CEC-7C2D-4F73-B495-BB06DB7EDA4B}"/>
              </a:ext>
            </a:extLst>
          </p:cNvPr>
          <p:cNvSpPr/>
          <p:nvPr/>
        </p:nvSpPr>
        <p:spPr>
          <a:xfrm>
            <a:off x="120580" y="4255016"/>
            <a:ext cx="4917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ALU which is present at lower section i.e. in execution unit is responsible to perform actual addition of  reg AL and BL data.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5EA05-9A4C-4E4E-B574-6B25EDC749A5}"/>
              </a:ext>
            </a:extLst>
          </p:cNvPr>
          <p:cNvSpPr txBox="1"/>
          <p:nvPr/>
        </p:nvSpPr>
        <p:spPr>
          <a:xfrm>
            <a:off x="4724635" y="5544610"/>
            <a:ext cx="4729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 calculate physical address ????????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59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AAD754-D0CA-432F-817B-A5E461F9D867}"/>
              </a:ext>
            </a:extLst>
          </p:cNvPr>
          <p:cNvSpPr/>
          <p:nvPr/>
        </p:nvSpPr>
        <p:spPr>
          <a:xfrm>
            <a:off x="120581" y="198731"/>
            <a:ext cx="5828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Formula to calculate physical address of memory location is :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95172-A140-4148-88BB-3184B613078A}"/>
              </a:ext>
            </a:extLst>
          </p:cNvPr>
          <p:cNvSpPr txBox="1"/>
          <p:nvPr/>
        </p:nvSpPr>
        <p:spPr>
          <a:xfrm>
            <a:off x="6035571" y="-13761"/>
            <a:ext cx="54596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rial"/>
              </a:rPr>
              <a:t>PA= Seg x 10h + offset</a:t>
            </a:r>
            <a:endParaRPr lang="en-US" sz="3600" b="1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2440E-E4DA-4FB3-A01E-09840780CD82}"/>
              </a:ext>
            </a:extLst>
          </p:cNvPr>
          <p:cNvSpPr txBox="1"/>
          <p:nvPr/>
        </p:nvSpPr>
        <p:spPr>
          <a:xfrm>
            <a:off x="304801" y="648058"/>
            <a:ext cx="54596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</a:rPr>
              <a:t>Overview of memory segmentation:</a:t>
            </a:r>
            <a:endParaRPr lang="en-US" sz="2400" b="1" dirty="0"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6A55-393F-452B-9848-F9D6E2921916}"/>
              </a:ext>
            </a:extLst>
          </p:cNvPr>
          <p:cNvGrpSpPr/>
          <p:nvPr/>
        </p:nvGrpSpPr>
        <p:grpSpPr>
          <a:xfrm>
            <a:off x="5897765" y="1707827"/>
            <a:ext cx="2455146" cy="4461468"/>
            <a:chOff x="4759570" y="1637489"/>
            <a:chExt cx="2455146" cy="44614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F93700-BA3A-419C-93B3-37E006CE5805}"/>
                </a:ext>
              </a:extLst>
            </p:cNvPr>
            <p:cNvSpPr/>
            <p:nvPr/>
          </p:nvSpPr>
          <p:spPr>
            <a:xfrm>
              <a:off x="4762919" y="1637489"/>
              <a:ext cx="2451797" cy="4461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C9AFAF-2C59-4441-BCF8-6B8DE78277D3}"/>
                </a:ext>
              </a:extLst>
            </p:cNvPr>
            <p:cNvCxnSpPr/>
            <p:nvPr/>
          </p:nvCxnSpPr>
          <p:spPr>
            <a:xfrm>
              <a:off x="4762919" y="2441749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A09BBD-0538-491B-AD0B-BDBA49F6D01A}"/>
                </a:ext>
              </a:extLst>
            </p:cNvPr>
            <p:cNvCxnSpPr/>
            <p:nvPr/>
          </p:nvCxnSpPr>
          <p:spPr>
            <a:xfrm>
              <a:off x="4762919" y="2664488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D0AA15-84E6-4079-920C-2788C673EBB9}"/>
                </a:ext>
              </a:extLst>
            </p:cNvPr>
            <p:cNvCxnSpPr/>
            <p:nvPr/>
          </p:nvCxnSpPr>
          <p:spPr>
            <a:xfrm>
              <a:off x="4762919" y="3429000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201F93-FDB8-495B-918F-175968F652C2}"/>
                </a:ext>
              </a:extLst>
            </p:cNvPr>
            <p:cNvCxnSpPr/>
            <p:nvPr/>
          </p:nvCxnSpPr>
          <p:spPr>
            <a:xfrm>
              <a:off x="4762919" y="3681883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C275F6-EFAE-43AE-952F-7C2DE8260FCA}"/>
                </a:ext>
              </a:extLst>
            </p:cNvPr>
            <p:cNvCxnSpPr/>
            <p:nvPr/>
          </p:nvCxnSpPr>
          <p:spPr>
            <a:xfrm>
              <a:off x="4762919" y="4547716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308972-8A2E-4787-98ED-44888E560AF5}"/>
                </a:ext>
              </a:extLst>
            </p:cNvPr>
            <p:cNvCxnSpPr/>
            <p:nvPr/>
          </p:nvCxnSpPr>
          <p:spPr>
            <a:xfrm>
              <a:off x="4762919" y="4820696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C19DBC-FDB0-48F9-86FC-41C8A6E9CF95}"/>
                </a:ext>
              </a:extLst>
            </p:cNvPr>
            <p:cNvCxnSpPr/>
            <p:nvPr/>
          </p:nvCxnSpPr>
          <p:spPr>
            <a:xfrm>
              <a:off x="4762919" y="5666433"/>
              <a:ext cx="24517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DB3A56-4771-4B63-93AB-2FE354ADC707}"/>
                </a:ext>
              </a:extLst>
            </p:cNvPr>
            <p:cNvCxnSpPr/>
            <p:nvPr/>
          </p:nvCxnSpPr>
          <p:spPr>
            <a:xfrm>
              <a:off x="4759570" y="6098957"/>
              <a:ext cx="245179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5BE1DE8-E9B6-4CF8-9128-1BE955816C5B}"/>
              </a:ext>
            </a:extLst>
          </p:cNvPr>
          <p:cNvSpPr/>
          <p:nvPr/>
        </p:nvSpPr>
        <p:spPr>
          <a:xfrm>
            <a:off x="6629200" y="1250182"/>
            <a:ext cx="9889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8494-2C49-499B-AAA8-E9E4AB50ECDC}"/>
              </a:ext>
            </a:extLst>
          </p:cNvPr>
          <p:cNvSpPr txBox="1"/>
          <p:nvPr/>
        </p:nvSpPr>
        <p:spPr>
          <a:xfrm>
            <a:off x="120580" y="1457172"/>
            <a:ext cx="46337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is entire memory supported by 8086.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amount of memory that you can access is depend upon the address size of processor. 8086 has 20 bit address bus hence entire memory size is 1 MB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714DC-E617-4CC5-966B-4CF4C167988E}"/>
              </a:ext>
            </a:extLst>
          </p:cNvPr>
          <p:cNvSpPr/>
          <p:nvPr/>
        </p:nvSpPr>
        <p:spPr>
          <a:xfrm>
            <a:off x="5035461" y="1338495"/>
            <a:ext cx="82266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00000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BCEE7C-12EA-4931-B07C-A69EC3C66186}"/>
              </a:ext>
            </a:extLst>
          </p:cNvPr>
          <p:cNvSpPr/>
          <p:nvPr/>
        </p:nvSpPr>
        <p:spPr>
          <a:xfrm>
            <a:off x="5142583" y="5840610"/>
            <a:ext cx="76655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FFFFF 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F48CDA-FB57-45AE-807E-5A200B0D3388}"/>
              </a:ext>
            </a:extLst>
          </p:cNvPr>
          <p:cNvSpPr/>
          <p:nvPr/>
        </p:nvSpPr>
        <p:spPr>
          <a:xfrm>
            <a:off x="0" y="2912617"/>
            <a:ext cx="10926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 :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D12D0-FC5B-4048-AC01-C2E60FE98336}"/>
              </a:ext>
            </a:extLst>
          </p:cNvPr>
          <p:cNvSpPr txBox="1"/>
          <p:nvPr/>
        </p:nvSpPr>
        <p:spPr>
          <a:xfrm>
            <a:off x="58594" y="3189616"/>
            <a:ext cx="47518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If you want to access any file from your hard disk you will access that file from file name.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don’t know the physical address of that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know the logical address i.e. 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32BC02-0650-4165-BB7B-AA0DF2AEB8DD}"/>
              </a:ext>
            </a:extLst>
          </p:cNvPr>
          <p:cNvSpPr txBox="1"/>
          <p:nvPr/>
        </p:nvSpPr>
        <p:spPr>
          <a:xfrm>
            <a:off x="58594" y="4628588"/>
            <a:ext cx="4780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 8086 memory is divided into 4 part i.e. segments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A08F03-F6D6-43B2-881F-C0CC75F7217D}"/>
              </a:ext>
            </a:extLst>
          </p:cNvPr>
          <p:cNvSpPr/>
          <p:nvPr/>
        </p:nvSpPr>
        <p:spPr>
          <a:xfrm>
            <a:off x="8836722" y="1939273"/>
            <a:ext cx="66717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Code</a:t>
            </a:r>
            <a:endParaRPr lang="en-US" dirty="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D303E861-A51E-4A68-8517-3E17FD782232}"/>
              </a:ext>
            </a:extLst>
          </p:cNvPr>
          <p:cNvSpPr/>
          <p:nvPr/>
        </p:nvSpPr>
        <p:spPr>
          <a:xfrm>
            <a:off x="8395903" y="1707827"/>
            <a:ext cx="389087" cy="8042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50C5DF-0C93-49EE-A5E1-30C619278A06}"/>
              </a:ext>
            </a:extLst>
          </p:cNvPr>
          <p:cNvSpPr/>
          <p:nvPr/>
        </p:nvSpPr>
        <p:spPr>
          <a:xfrm>
            <a:off x="8826719" y="2975513"/>
            <a:ext cx="67717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Stack</a:t>
            </a:r>
            <a:endParaRPr lang="en-US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055F9A6E-C193-4AD5-A7FB-5B59B19D28FA}"/>
              </a:ext>
            </a:extLst>
          </p:cNvPr>
          <p:cNvSpPr/>
          <p:nvPr/>
        </p:nvSpPr>
        <p:spPr>
          <a:xfrm>
            <a:off x="8482361" y="2743522"/>
            <a:ext cx="389087" cy="8042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5A32CD-9011-48D9-B738-C2AFDD332C81}"/>
              </a:ext>
            </a:extLst>
          </p:cNvPr>
          <p:cNvSpPr/>
          <p:nvPr/>
        </p:nvSpPr>
        <p:spPr>
          <a:xfrm>
            <a:off x="8773790" y="3989627"/>
            <a:ext cx="62055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</a:t>
            </a:r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F55AA84C-E790-406F-8242-EDDB2A0CA7EF}"/>
              </a:ext>
            </a:extLst>
          </p:cNvPr>
          <p:cNvSpPr/>
          <p:nvPr/>
        </p:nvSpPr>
        <p:spPr>
          <a:xfrm>
            <a:off x="8431094" y="3780307"/>
            <a:ext cx="389087" cy="8042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439FF9-A2A5-4A89-A92F-E6541E6F519D}"/>
              </a:ext>
            </a:extLst>
          </p:cNvPr>
          <p:cNvSpPr/>
          <p:nvPr/>
        </p:nvSpPr>
        <p:spPr>
          <a:xfrm>
            <a:off x="8754105" y="5141842"/>
            <a:ext cx="65992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Extra</a:t>
            </a:r>
            <a:endParaRPr lang="en-US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626A817-8A04-4244-A28D-88266600196F}"/>
              </a:ext>
            </a:extLst>
          </p:cNvPr>
          <p:cNvSpPr/>
          <p:nvPr/>
        </p:nvSpPr>
        <p:spPr>
          <a:xfrm>
            <a:off x="8431094" y="4932522"/>
            <a:ext cx="389087" cy="8042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58285B-71CA-4352-AABB-E49CE07F79C0}"/>
              </a:ext>
            </a:extLst>
          </p:cNvPr>
          <p:cNvSpPr txBox="1"/>
          <p:nvPr/>
        </p:nvSpPr>
        <p:spPr>
          <a:xfrm>
            <a:off x="71738" y="5249711"/>
            <a:ext cx="49579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 want to access any location of memory which will have its unique physical address.</a:t>
            </a:r>
          </a:p>
          <a:p>
            <a:r>
              <a:rPr lang="en-US" dirty="0"/>
              <a:t>We give </a:t>
            </a:r>
            <a:r>
              <a:rPr lang="en-US" dirty="0">
                <a:solidFill>
                  <a:srgbClr val="FF0000"/>
                </a:solidFill>
              </a:rPr>
              <a:t>segment address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(starting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addr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of segment</a:t>
            </a:r>
            <a:r>
              <a:rPr lang="en-US" dirty="0"/>
              <a:t>)  and</a:t>
            </a:r>
          </a:p>
          <a:p>
            <a:r>
              <a:rPr lang="en-US" dirty="0">
                <a:solidFill>
                  <a:srgbClr val="FF0000"/>
                </a:solidFill>
              </a:rPr>
              <a:t>offset </a:t>
            </a:r>
            <a:r>
              <a:rPr lang="en-US" dirty="0" err="1">
                <a:solidFill>
                  <a:srgbClr val="FF0000"/>
                </a:solidFill>
              </a:rPr>
              <a:t>addr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location within particular segment</a:t>
            </a:r>
            <a:r>
              <a:rPr lang="en-US" dirty="0"/>
              <a:t>)  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9E9A03-1FDE-4E69-88D6-CE1B015F2494}"/>
              </a:ext>
            </a:extLst>
          </p:cNvPr>
          <p:cNvSpPr/>
          <p:nvPr/>
        </p:nvSpPr>
        <p:spPr>
          <a:xfrm>
            <a:off x="4640656" y="1581631"/>
            <a:ext cx="4154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CS</a:t>
            </a:r>
            <a:endParaRPr lang="en-US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C9385B-A6F5-4A88-8ED7-D7CDF2717E4F}"/>
              </a:ext>
            </a:extLst>
          </p:cNvPr>
          <p:cNvCxnSpPr>
            <a:stCxn id="42" idx="3"/>
          </p:cNvCxnSpPr>
          <p:nvPr/>
        </p:nvCxnSpPr>
        <p:spPr>
          <a:xfrm>
            <a:off x="5056155" y="1766297"/>
            <a:ext cx="8019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A229195-4102-4303-A232-BA61862814E2}"/>
              </a:ext>
            </a:extLst>
          </p:cNvPr>
          <p:cNvSpPr/>
          <p:nvPr/>
        </p:nvSpPr>
        <p:spPr>
          <a:xfrm>
            <a:off x="4859801" y="1996408"/>
            <a:ext cx="36901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IP</a:t>
            </a:r>
            <a:endParaRPr lang="en-US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0B81FC-1D8B-477F-B41B-01E7B0FEB44B}"/>
              </a:ext>
            </a:extLst>
          </p:cNvPr>
          <p:cNvCxnSpPr>
            <a:stCxn id="45" idx="3"/>
          </p:cNvCxnSpPr>
          <p:nvPr/>
        </p:nvCxnSpPr>
        <p:spPr>
          <a:xfrm>
            <a:off x="5228813" y="2181074"/>
            <a:ext cx="8252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190C677-0BD5-4696-89C2-94D4B6F9900C}"/>
              </a:ext>
            </a:extLst>
          </p:cNvPr>
          <p:cNvCxnSpPr/>
          <p:nvPr/>
        </p:nvCxnSpPr>
        <p:spPr>
          <a:xfrm>
            <a:off x="6192516" y="1766297"/>
            <a:ext cx="0" cy="74577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8ED76D4-AAB2-47D8-B210-A03116A02245}"/>
              </a:ext>
            </a:extLst>
          </p:cNvPr>
          <p:cNvSpPr/>
          <p:nvPr/>
        </p:nvSpPr>
        <p:spPr>
          <a:xfrm>
            <a:off x="4637431" y="2563862"/>
            <a:ext cx="38504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Ss</a:t>
            </a:r>
            <a:endParaRPr lang="en-US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9D1270-15BC-4756-812A-743A9677ED82}"/>
              </a:ext>
            </a:extLst>
          </p:cNvPr>
          <p:cNvCxnSpPr>
            <a:stCxn id="49" idx="3"/>
          </p:cNvCxnSpPr>
          <p:nvPr/>
        </p:nvCxnSpPr>
        <p:spPr>
          <a:xfrm>
            <a:off x="5022473" y="2748528"/>
            <a:ext cx="8171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E2F25BC-C2FF-4B77-958D-65D293AA03DF}"/>
              </a:ext>
            </a:extLst>
          </p:cNvPr>
          <p:cNvSpPr/>
          <p:nvPr/>
        </p:nvSpPr>
        <p:spPr>
          <a:xfrm>
            <a:off x="4817303" y="2978639"/>
            <a:ext cx="41710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SP</a:t>
            </a:r>
            <a:endParaRPr lang="en-US" b="1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A9CF494-2915-4274-B3D8-914501486090}"/>
              </a:ext>
            </a:extLst>
          </p:cNvPr>
          <p:cNvCxnSpPr>
            <a:stCxn id="51" idx="3"/>
          </p:cNvCxnSpPr>
          <p:nvPr/>
        </p:nvCxnSpPr>
        <p:spPr>
          <a:xfrm>
            <a:off x="5234405" y="3163305"/>
            <a:ext cx="8011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627B3C-C74C-4D72-A585-90989C5454F7}"/>
              </a:ext>
            </a:extLst>
          </p:cNvPr>
          <p:cNvCxnSpPr/>
          <p:nvPr/>
        </p:nvCxnSpPr>
        <p:spPr>
          <a:xfrm>
            <a:off x="6174063" y="2748528"/>
            <a:ext cx="0" cy="74577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785D8AC-13AF-4592-B3C4-C5BD14809786}"/>
              </a:ext>
            </a:extLst>
          </p:cNvPr>
          <p:cNvSpPr/>
          <p:nvPr/>
        </p:nvSpPr>
        <p:spPr>
          <a:xfrm>
            <a:off x="4597011" y="3585178"/>
            <a:ext cx="43954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DS</a:t>
            </a:r>
            <a:endParaRPr lang="en-US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762E6F-0284-4F5A-8F60-9A0581C94CE2}"/>
              </a:ext>
            </a:extLst>
          </p:cNvPr>
          <p:cNvCxnSpPr>
            <a:stCxn id="54" idx="3"/>
          </p:cNvCxnSpPr>
          <p:nvPr/>
        </p:nvCxnSpPr>
        <p:spPr>
          <a:xfrm>
            <a:off x="5036555" y="3769844"/>
            <a:ext cx="7899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67D17DD-AC96-4F42-A563-34BDFF6FFC92}"/>
              </a:ext>
            </a:extLst>
          </p:cNvPr>
          <p:cNvSpPr/>
          <p:nvPr/>
        </p:nvSpPr>
        <p:spPr>
          <a:xfrm>
            <a:off x="4835393" y="3999955"/>
            <a:ext cx="35458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SI</a:t>
            </a:r>
            <a:endParaRPr lang="en-US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0EA1ED3-F0CA-4DB0-A578-33670AD60A9F}"/>
              </a:ext>
            </a:extLst>
          </p:cNvPr>
          <p:cNvCxnSpPr>
            <a:stCxn id="56" idx="3"/>
          </p:cNvCxnSpPr>
          <p:nvPr/>
        </p:nvCxnSpPr>
        <p:spPr>
          <a:xfrm>
            <a:off x="5189978" y="4184621"/>
            <a:ext cx="8324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C14F3D-1084-4496-8A46-0231C9F4B085}"/>
              </a:ext>
            </a:extLst>
          </p:cNvPr>
          <p:cNvCxnSpPr/>
          <p:nvPr/>
        </p:nvCxnSpPr>
        <p:spPr>
          <a:xfrm>
            <a:off x="6160894" y="3769844"/>
            <a:ext cx="0" cy="74577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2916A2A-DB76-4224-8223-9C3494DEFC5B}"/>
              </a:ext>
            </a:extLst>
          </p:cNvPr>
          <p:cNvSpPr/>
          <p:nvPr/>
        </p:nvSpPr>
        <p:spPr>
          <a:xfrm>
            <a:off x="4516009" y="4767088"/>
            <a:ext cx="67332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Extra</a:t>
            </a:r>
            <a:endParaRPr lang="en-US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EA854B-2DCE-42A4-8D79-CFDB797FE9C1}"/>
              </a:ext>
            </a:extLst>
          </p:cNvPr>
          <p:cNvCxnSpPr>
            <a:stCxn id="59" idx="3"/>
          </p:cNvCxnSpPr>
          <p:nvPr/>
        </p:nvCxnSpPr>
        <p:spPr>
          <a:xfrm>
            <a:off x="5189335" y="4951754"/>
            <a:ext cx="6730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6F199F0-5C8B-4B25-B604-9BA2A9CB9868}"/>
              </a:ext>
            </a:extLst>
          </p:cNvPr>
          <p:cNvSpPr/>
          <p:nvPr/>
        </p:nvSpPr>
        <p:spPr>
          <a:xfrm>
            <a:off x="4852847" y="5181865"/>
            <a:ext cx="39145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</a:t>
            </a:r>
            <a:endParaRPr lang="en-US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9EC8B6-59AA-4EF8-8350-286F05F65795}"/>
              </a:ext>
            </a:extLst>
          </p:cNvPr>
          <p:cNvCxnSpPr>
            <a:stCxn id="61" idx="3"/>
          </p:cNvCxnSpPr>
          <p:nvPr/>
        </p:nvCxnSpPr>
        <p:spPr>
          <a:xfrm>
            <a:off x="5244301" y="5366531"/>
            <a:ext cx="813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9BBD65-1578-405D-8751-559F871FC317}"/>
              </a:ext>
            </a:extLst>
          </p:cNvPr>
          <p:cNvCxnSpPr/>
          <p:nvPr/>
        </p:nvCxnSpPr>
        <p:spPr>
          <a:xfrm>
            <a:off x="6196783" y="4951754"/>
            <a:ext cx="0" cy="74577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9FE4B3D-52F6-4555-87DC-B44EBCE402AE}"/>
              </a:ext>
            </a:extLst>
          </p:cNvPr>
          <p:cNvSpPr/>
          <p:nvPr/>
        </p:nvSpPr>
        <p:spPr>
          <a:xfrm>
            <a:off x="10505920" y="1012198"/>
            <a:ext cx="109260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Example :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AA4637-C5BF-4C5B-A8B8-857E744FBDA3}"/>
              </a:ext>
            </a:extLst>
          </p:cNvPr>
          <p:cNvSpPr txBox="1"/>
          <p:nvPr/>
        </p:nvSpPr>
        <p:spPr>
          <a:xfrm>
            <a:off x="9364380" y="1369928"/>
            <a:ext cx="2827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 is a book which has 1000 pages.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Assume there are 10 chapters and each chapter has 100 pages.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want to go on page no. 564.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 are two methods :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56027D5-036B-4DED-ABFA-81E3D6525C50}"/>
              </a:ext>
            </a:extLst>
          </p:cNvPr>
          <p:cNvSpPr/>
          <p:nvPr/>
        </p:nvSpPr>
        <p:spPr>
          <a:xfrm>
            <a:off x="9815576" y="3655357"/>
            <a:ext cx="470516" cy="443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A5F12A-96AB-4EB2-A5B3-77971D45D65D}"/>
              </a:ext>
            </a:extLst>
          </p:cNvPr>
          <p:cNvSpPr txBox="1"/>
          <p:nvPr/>
        </p:nvSpPr>
        <p:spPr>
          <a:xfrm>
            <a:off x="10282846" y="3649274"/>
            <a:ext cx="1720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Directly call 564</a:t>
            </a:r>
            <a:endParaRPr lang="en-IN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1BEA687-BC0E-45CC-92E9-A88264633AAD}"/>
              </a:ext>
            </a:extLst>
          </p:cNvPr>
          <p:cNvSpPr/>
          <p:nvPr/>
        </p:nvSpPr>
        <p:spPr>
          <a:xfrm>
            <a:off x="9815576" y="4147303"/>
            <a:ext cx="470516" cy="443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E5BC9B-B6ED-48B7-9C4F-F2AF03C26CEF}"/>
              </a:ext>
            </a:extLst>
          </p:cNvPr>
          <p:cNvSpPr txBox="1"/>
          <p:nvPr/>
        </p:nvSpPr>
        <p:spPr>
          <a:xfrm>
            <a:off x="10334917" y="4035793"/>
            <a:ext cx="1720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th</a:t>
            </a:r>
            <a:r>
              <a:rPr lang="en-US" dirty="0"/>
              <a:t> chapter </a:t>
            </a:r>
          </a:p>
          <a:p>
            <a:r>
              <a:rPr lang="en-US" dirty="0"/>
              <a:t>64 page</a:t>
            </a:r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5708688-37F0-41B7-9BC3-7B11B4389029}"/>
              </a:ext>
            </a:extLst>
          </p:cNvPr>
          <p:cNvSpPr/>
          <p:nvPr/>
        </p:nvSpPr>
        <p:spPr>
          <a:xfrm>
            <a:off x="11541007" y="4050366"/>
            <a:ext cx="41549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CS</a:t>
            </a:r>
            <a:endParaRPr lang="en-US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E4B668-2494-40EC-871F-B206E9584675}"/>
              </a:ext>
            </a:extLst>
          </p:cNvPr>
          <p:cNvSpPr/>
          <p:nvPr/>
        </p:nvSpPr>
        <p:spPr>
          <a:xfrm>
            <a:off x="11168676" y="4330957"/>
            <a:ext cx="36901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IP</a:t>
            </a:r>
            <a:endParaRPr lang="en-US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4E278C8-8724-4101-894F-D1B6CD53D662}"/>
              </a:ext>
            </a:extLst>
          </p:cNvPr>
          <p:cNvSpPr/>
          <p:nvPr/>
        </p:nvSpPr>
        <p:spPr>
          <a:xfrm>
            <a:off x="9134948" y="4744106"/>
            <a:ext cx="300052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Assume:  CS= 1000 &amp; IP= 2345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B5ADB-D22E-4EBB-B727-9F473984A5EA}"/>
              </a:ext>
            </a:extLst>
          </p:cNvPr>
          <p:cNvSpPr/>
          <p:nvPr/>
        </p:nvSpPr>
        <p:spPr>
          <a:xfrm>
            <a:off x="9810759" y="5136420"/>
            <a:ext cx="300052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 = Seg x 10H + offset</a:t>
            </a:r>
          </a:p>
          <a:p>
            <a:r>
              <a:rPr lang="en-US" dirty="0">
                <a:solidFill>
                  <a:srgbClr val="FF0000"/>
                </a:solidFill>
              </a:rPr>
              <a:t>        1000 x 10H + 2345</a:t>
            </a:r>
          </a:p>
          <a:p>
            <a:r>
              <a:rPr lang="en-US" dirty="0">
                <a:solidFill>
                  <a:srgbClr val="FF0000"/>
                </a:solidFill>
              </a:rPr>
              <a:t>         10000 + 2345</a:t>
            </a:r>
          </a:p>
          <a:p>
            <a:r>
              <a:rPr lang="en-US" dirty="0">
                <a:solidFill>
                  <a:srgbClr val="FF0000"/>
                </a:solidFill>
              </a:rPr>
              <a:t>PA = 12345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4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1" grpId="0"/>
      <p:bldP spid="25" grpId="0"/>
      <p:bldP spid="26" grpId="0"/>
      <p:bldP spid="27" grpId="0"/>
      <p:bldP spid="29" grpId="0"/>
      <p:bldP spid="31" grpId="0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1" grpId="0"/>
      <p:bldP spid="42" grpId="0"/>
      <p:bldP spid="45" grpId="0"/>
      <p:bldP spid="49" grpId="0"/>
      <p:bldP spid="51" grpId="0"/>
      <p:bldP spid="54" grpId="0"/>
      <p:bldP spid="56" grpId="0"/>
      <p:bldP spid="59" grpId="0"/>
      <p:bldP spid="61" grpId="0"/>
      <p:bldP spid="64" grpId="0"/>
      <p:bldP spid="65" grpId="0"/>
      <p:bldP spid="66" grpId="0" animBg="1"/>
      <p:bldP spid="68" grpId="0"/>
      <p:bldP spid="69" grpId="0" animBg="1"/>
      <p:bldP spid="70" grpId="0"/>
      <p:bldP spid="72" grpId="0"/>
      <p:bldP spid="73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84DB65FD-8A43-4807-AF4E-73D38CCE44F8}"/>
              </a:ext>
            </a:extLst>
          </p:cNvPr>
          <p:cNvSpPr/>
          <p:nvPr/>
        </p:nvSpPr>
        <p:spPr>
          <a:xfrm rot="10800000">
            <a:off x="2606709" y="2506576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2EBE3A9-8125-4BFC-8BB7-27139D49F2C4}"/>
              </a:ext>
            </a:extLst>
          </p:cNvPr>
          <p:cNvSpPr/>
          <p:nvPr/>
        </p:nvSpPr>
        <p:spPr>
          <a:xfrm rot="10800000">
            <a:off x="4471097" y="2513273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3F12F61-513A-4496-97DC-9264AE04F6D2}"/>
              </a:ext>
            </a:extLst>
          </p:cNvPr>
          <p:cNvSpPr/>
          <p:nvPr/>
        </p:nvSpPr>
        <p:spPr>
          <a:xfrm rot="10800000">
            <a:off x="3563815" y="207128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B8566F-DDB9-4D35-A940-4110E6266134}"/>
              </a:ext>
            </a:extLst>
          </p:cNvPr>
          <p:cNvGrpSpPr/>
          <p:nvPr/>
        </p:nvGrpSpPr>
        <p:grpSpPr>
          <a:xfrm rot="10800000">
            <a:off x="2431701" y="1233786"/>
            <a:ext cx="2835310" cy="1279490"/>
            <a:chOff x="2431701" y="2068286"/>
            <a:chExt cx="2835310" cy="12794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4CBCB3-885B-41FF-B0D7-5AB007D53FF4}"/>
                </a:ext>
              </a:extLst>
            </p:cNvPr>
            <p:cNvGrpSpPr/>
            <p:nvPr/>
          </p:nvGrpSpPr>
          <p:grpSpPr>
            <a:xfrm>
              <a:off x="2431701" y="2068286"/>
              <a:ext cx="2835310" cy="1279490"/>
              <a:chOff x="2431701" y="2068286"/>
              <a:chExt cx="2835310" cy="127949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77D4B7F-6BE4-4A15-826D-D2C424929F0B}"/>
                  </a:ext>
                </a:extLst>
              </p:cNvPr>
              <p:cNvCxnSpPr/>
              <p:nvPr/>
            </p:nvCxnSpPr>
            <p:spPr>
              <a:xfrm>
                <a:off x="2431701" y="2080009"/>
                <a:ext cx="8742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914C76-ADF6-405A-9C4B-328519525C37}"/>
                  </a:ext>
                </a:extLst>
              </p:cNvPr>
              <p:cNvCxnSpPr/>
              <p:nvPr/>
            </p:nvCxnSpPr>
            <p:spPr>
              <a:xfrm>
                <a:off x="4392804" y="2071636"/>
                <a:ext cx="8742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4F47706-E47E-445F-8847-9FD858AFE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1701" y="2085035"/>
                <a:ext cx="869182" cy="12627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60D8AE-646E-4F2E-9EDE-56FF1A1616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2804" y="2080009"/>
                <a:ext cx="874207" cy="12677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A360779-0675-44B8-BE6C-75562EBFEA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1624" y="3347775"/>
                <a:ext cx="1111180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051889-40AE-42D7-B5EA-0C714BA68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5908" y="2071636"/>
                <a:ext cx="241160" cy="5107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A26658F-CC01-450D-9730-F300FBD47F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99727" y="2068286"/>
                <a:ext cx="293077" cy="5141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BD86936-049C-4194-87AA-B6F08E81B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7068" y="2582426"/>
                <a:ext cx="55265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ADBE98-D8CB-427B-9725-4FADA6138999}"/>
                </a:ext>
              </a:extLst>
            </p:cNvPr>
            <p:cNvSpPr txBox="1"/>
            <p:nvPr/>
          </p:nvSpPr>
          <p:spPr>
            <a:xfrm rot="10800000">
              <a:off x="3662204" y="2635213"/>
              <a:ext cx="3692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8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Σ</a:t>
              </a:r>
              <a:endParaRPr lang="en-IN" sz="28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A7408F-DD0C-4D5B-BA13-8213718BE27C}"/>
              </a:ext>
            </a:extLst>
          </p:cNvPr>
          <p:cNvSpPr txBox="1"/>
          <p:nvPr/>
        </p:nvSpPr>
        <p:spPr>
          <a:xfrm>
            <a:off x="1583454" y="2957403"/>
            <a:ext cx="120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Operand 1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1539E-AD8A-453B-B3EC-D4B23F2ACBEC}"/>
              </a:ext>
            </a:extLst>
          </p:cNvPr>
          <p:cNvSpPr txBox="1"/>
          <p:nvPr/>
        </p:nvSpPr>
        <p:spPr>
          <a:xfrm>
            <a:off x="5000867" y="2957403"/>
            <a:ext cx="120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Operand 2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1A9A8-2D1D-4AF8-82E9-7385B41C2A11}"/>
              </a:ext>
            </a:extLst>
          </p:cNvPr>
          <p:cNvSpPr txBox="1"/>
          <p:nvPr/>
        </p:nvSpPr>
        <p:spPr>
          <a:xfrm>
            <a:off x="4036508" y="665523"/>
            <a:ext cx="1203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</a:t>
            </a:r>
            <a:endParaRPr lang="en-IN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BA6F623-E0BE-460A-86D6-4960F4999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32093"/>
              </p:ext>
            </p:extLst>
          </p:nvPr>
        </p:nvGraphicFramePr>
        <p:xfrm>
          <a:off x="2369921" y="3523120"/>
          <a:ext cx="3333173" cy="1849120"/>
        </p:xfrm>
        <a:graphic>
          <a:graphicData uri="http://schemas.openxmlformats.org/drawingml/2006/table">
            <a:tbl>
              <a:tblPr firstRow="1" bandRow="1"/>
              <a:tblGrid>
                <a:gridCol w="333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  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  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  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DS  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  (16)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8FDF585-BFC6-40CA-B4A2-26008108DC33}"/>
              </a:ext>
            </a:extLst>
          </p:cNvPr>
          <p:cNvSpPr txBox="1"/>
          <p:nvPr/>
        </p:nvSpPr>
        <p:spPr>
          <a:xfrm>
            <a:off x="7702921" y="3767615"/>
            <a:ext cx="28276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the registers which are used to stored  starting address of segments 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A9A9E84-8EEA-4D21-8935-EA1D722C332A}"/>
              </a:ext>
            </a:extLst>
          </p:cNvPr>
          <p:cNvSpPr/>
          <p:nvPr/>
        </p:nvSpPr>
        <p:spPr>
          <a:xfrm rot="16200000">
            <a:off x="6599395" y="3948616"/>
            <a:ext cx="622998" cy="99812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18E035C-91A2-4D13-84A2-8694C5181104}"/>
              </a:ext>
            </a:extLst>
          </p:cNvPr>
          <p:cNvSpPr/>
          <p:nvPr/>
        </p:nvSpPr>
        <p:spPr>
          <a:xfrm>
            <a:off x="5899737" y="3643430"/>
            <a:ext cx="389087" cy="164766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4825A9-92F8-432A-A71C-077007339035}"/>
              </a:ext>
            </a:extLst>
          </p:cNvPr>
          <p:cNvSpPr txBox="1"/>
          <p:nvPr/>
        </p:nvSpPr>
        <p:spPr>
          <a:xfrm>
            <a:off x="4151644" y="86110"/>
            <a:ext cx="32162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/>
              </a:rPr>
              <a:t>Physical </a:t>
            </a:r>
            <a:r>
              <a:rPr lang="en-US" sz="2400" b="1" dirty="0" err="1">
                <a:solidFill>
                  <a:srgbClr val="FF0000"/>
                </a:solidFill>
                <a:latin typeface="arial"/>
              </a:rPr>
              <a:t>addr</a:t>
            </a:r>
            <a:endParaRPr lang="en-US" sz="2400" b="1" dirty="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36D24-E3FE-47A1-A7EB-5901F76697AC}"/>
              </a:ext>
            </a:extLst>
          </p:cNvPr>
          <p:cNvSpPr txBox="1"/>
          <p:nvPr/>
        </p:nvSpPr>
        <p:spPr>
          <a:xfrm>
            <a:off x="10191446" y="6220232"/>
            <a:ext cx="2000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2" action="ppaction://hlinksldjump"/>
              </a:rPr>
              <a:t>Back  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167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B69973-36EF-4D1E-BA4D-1DB60ABFD419}"/>
              </a:ext>
            </a:extLst>
          </p:cNvPr>
          <p:cNvSpPr/>
          <p:nvPr/>
        </p:nvSpPr>
        <p:spPr>
          <a:xfrm>
            <a:off x="120580" y="198731"/>
            <a:ext cx="2069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Functions of BIU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0A6D7-F12A-4970-A37B-E7AB4DB7BF5A}"/>
              </a:ext>
            </a:extLst>
          </p:cNvPr>
          <p:cNvSpPr/>
          <p:nvPr/>
        </p:nvSpPr>
        <p:spPr>
          <a:xfrm>
            <a:off x="0" y="568063"/>
            <a:ext cx="4917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Fetch the next Instruction from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Physical </a:t>
            </a:r>
            <a:r>
              <a:rPr lang="en-US" dirty="0" err="1"/>
              <a:t>Addr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the instruction queue.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0B158-6637-40B5-86CF-335DEE77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90" y="251485"/>
            <a:ext cx="6836229" cy="30285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F21A84-DA69-401F-A628-D77EEA947169}"/>
              </a:ext>
            </a:extLst>
          </p:cNvPr>
          <p:cNvSpPr/>
          <p:nvPr/>
        </p:nvSpPr>
        <p:spPr>
          <a:xfrm>
            <a:off x="120580" y="1623305"/>
            <a:ext cx="2562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Managing of queue 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EA232-4B19-45DE-B77C-EF9A919A5D52}"/>
              </a:ext>
            </a:extLst>
          </p:cNvPr>
          <p:cNvSpPr/>
          <p:nvPr/>
        </p:nvSpPr>
        <p:spPr>
          <a:xfrm>
            <a:off x="0" y="2124549"/>
            <a:ext cx="52351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 fetch the next instruction and calculate the physical </a:t>
            </a:r>
            <a:r>
              <a:rPr lang="en-US" dirty="0" err="1"/>
              <a:t>addr</a:t>
            </a:r>
            <a:r>
              <a:rPr lang="en-US" dirty="0"/>
              <a:t> of that instruction.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PA calculation processor will transfer that instruction into instruction queue through data bus (16 bit). This phase is called as prefetching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size of instruction queue is 6 bytes.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1CA09F-2B6B-4ABB-8F64-AA63A7A560D6}"/>
              </a:ext>
            </a:extLst>
          </p:cNvPr>
          <p:cNvGrpSpPr/>
          <p:nvPr/>
        </p:nvGrpSpPr>
        <p:grpSpPr>
          <a:xfrm>
            <a:off x="424543" y="3865701"/>
            <a:ext cx="2169546" cy="3139321"/>
            <a:chOff x="424543" y="3865701"/>
            <a:chExt cx="2169546" cy="31393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ABBCFE-BBF1-481F-A4A2-52D8103AE0B2}"/>
                </a:ext>
              </a:extLst>
            </p:cNvPr>
            <p:cNvSpPr txBox="1"/>
            <p:nvPr/>
          </p:nvSpPr>
          <p:spPr>
            <a:xfrm>
              <a:off x="424543" y="3865701"/>
              <a:ext cx="419518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1</a:t>
              </a:r>
            </a:p>
            <a:p>
              <a:r>
                <a:rPr lang="en-US" dirty="0"/>
                <a:t>2</a:t>
              </a:r>
            </a:p>
            <a:p>
              <a:r>
                <a:rPr lang="en-US" dirty="0"/>
                <a:t>3</a:t>
              </a:r>
            </a:p>
            <a:p>
              <a:r>
                <a:rPr lang="en-US" dirty="0"/>
                <a:t>4</a:t>
              </a:r>
            </a:p>
            <a:p>
              <a:r>
                <a:rPr lang="en-US" dirty="0"/>
                <a:t>5</a:t>
              </a:r>
            </a:p>
            <a:p>
              <a:r>
                <a:rPr lang="en-US" dirty="0"/>
                <a:t>6</a:t>
              </a:r>
            </a:p>
            <a:p>
              <a:r>
                <a:rPr lang="en-US" dirty="0"/>
                <a:t>7</a:t>
              </a:r>
            </a:p>
            <a:p>
              <a:r>
                <a:rPr lang="en-US" dirty="0"/>
                <a:t>8</a:t>
              </a:r>
            </a:p>
            <a:p>
              <a:r>
                <a:rPr lang="en-US" dirty="0"/>
                <a:t>9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23FC27-4366-45BA-AEB7-C7AF4D58A8A0}"/>
                </a:ext>
              </a:extLst>
            </p:cNvPr>
            <p:cNvSpPr/>
            <p:nvPr/>
          </p:nvSpPr>
          <p:spPr>
            <a:xfrm>
              <a:off x="1184414" y="3865701"/>
              <a:ext cx="35779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EI</a:t>
              </a:r>
              <a:endParaRPr lang="en-US" b="1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3CA8C56-D371-470C-989F-CD798018B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854" y="4050367"/>
              <a:ext cx="4807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0CF950-0C39-41DD-ACD3-2C0EFA0B1667}"/>
                </a:ext>
              </a:extLst>
            </p:cNvPr>
            <p:cNvCxnSpPr/>
            <p:nvPr/>
          </p:nvCxnSpPr>
          <p:spPr>
            <a:xfrm>
              <a:off x="844061" y="4330840"/>
              <a:ext cx="34035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CA74BF-EAE3-47D2-92F9-F9C201F2F349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66" y="4350937"/>
              <a:ext cx="10048" cy="1386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E3D09DF-1552-4CB8-9972-B5DA53F121EC}"/>
                </a:ext>
              </a:extLst>
            </p:cNvPr>
            <p:cNvCxnSpPr/>
            <p:nvPr/>
          </p:nvCxnSpPr>
          <p:spPr>
            <a:xfrm flipH="1">
              <a:off x="674854" y="5737609"/>
              <a:ext cx="5095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265891-9F26-4DBA-B254-B796FE7194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4366" y="5046829"/>
              <a:ext cx="4807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7B9663-4E2C-4774-B09C-E5F5CBFA00A6}"/>
                </a:ext>
              </a:extLst>
            </p:cNvPr>
            <p:cNvSpPr/>
            <p:nvPr/>
          </p:nvSpPr>
          <p:spPr>
            <a:xfrm>
              <a:off x="1184414" y="4688708"/>
              <a:ext cx="1409675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6 bytes of program</a:t>
              </a:r>
              <a:endParaRPr lang="en-US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8942CB-3616-4F32-BEB3-7DBF89238D43}"/>
              </a:ext>
            </a:extLst>
          </p:cNvPr>
          <p:cNvSpPr txBox="1"/>
          <p:nvPr/>
        </p:nvSpPr>
        <p:spPr>
          <a:xfrm>
            <a:off x="844061" y="5788714"/>
            <a:ext cx="3044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when EU executing the next instruction BIU fetch the next 6 bytes of program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DBCE3B-9928-41F2-89EE-F0709E8DBF44}"/>
              </a:ext>
            </a:extLst>
          </p:cNvPr>
          <p:cNvSpPr/>
          <p:nvPr/>
        </p:nvSpPr>
        <p:spPr>
          <a:xfrm>
            <a:off x="2682910" y="3890370"/>
            <a:ext cx="304465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many Instructions are in the queue?????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(nobody knows) 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51847E-ACF6-4D2F-A56A-DF180A63CD3C}"/>
              </a:ext>
            </a:extLst>
          </p:cNvPr>
          <p:cNvSpPr/>
          <p:nvPr/>
        </p:nvSpPr>
        <p:spPr>
          <a:xfrm>
            <a:off x="2682910" y="4839542"/>
            <a:ext cx="304465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many bytes are in the queue?????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(6 bytes) 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115601-9BF1-40E4-B33E-183C701C7949}"/>
              </a:ext>
            </a:extLst>
          </p:cNvPr>
          <p:cNvSpPr/>
          <p:nvPr/>
        </p:nvSpPr>
        <p:spPr>
          <a:xfrm>
            <a:off x="6639555" y="3557088"/>
            <a:ext cx="3780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instructions are in different size : </a:t>
            </a:r>
          </a:p>
          <a:p>
            <a:r>
              <a:rPr lang="en-US" b="1" dirty="0"/>
              <a:t>1) ADD BL,CL :   1 byte</a:t>
            </a:r>
          </a:p>
          <a:p>
            <a:r>
              <a:rPr lang="en-US" b="1" dirty="0"/>
              <a:t>2) ADD CL, 02H : 2 bytes</a:t>
            </a:r>
          </a:p>
          <a:p>
            <a:r>
              <a:rPr lang="en-US" b="1" dirty="0"/>
              <a:t>3) ADD AX, 2000H : 3 bytes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6AA1B3-E67E-4AD0-9B7A-56E4D28A1BFF}"/>
              </a:ext>
            </a:extLst>
          </p:cNvPr>
          <p:cNvSpPr/>
          <p:nvPr/>
        </p:nvSpPr>
        <p:spPr>
          <a:xfrm>
            <a:off x="6087625" y="4950786"/>
            <a:ext cx="3780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Smallest instruction of 8086 is 2 bytes</a:t>
            </a:r>
          </a:p>
          <a:p>
            <a:r>
              <a:rPr lang="en-US" b="1" dirty="0">
                <a:solidFill>
                  <a:srgbClr val="0070C0"/>
                </a:solidFill>
              </a:rPr>
              <a:t>Biggest instruction of 8086 is 6 bytes</a:t>
            </a:r>
          </a:p>
        </p:txBody>
      </p:sp>
    </p:spTree>
    <p:extLst>
      <p:ext uri="{BB962C8B-B14F-4D97-AF65-F5344CB8AC3E}">
        <p14:creationId xmlns:p14="http://schemas.microsoft.com/office/powerpoint/2010/main" val="20252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28" grpId="0"/>
      <p:bldP spid="29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C0B158-6637-40B5-86CF-335DEE77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0" y="191195"/>
            <a:ext cx="6836229" cy="3028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66AA1B3-E67E-4AD0-9B7A-56E4D28A1BFF}"/>
              </a:ext>
            </a:extLst>
          </p:cNvPr>
          <p:cNvSpPr/>
          <p:nvPr/>
        </p:nvSpPr>
        <p:spPr>
          <a:xfrm>
            <a:off x="3394667" y="97432"/>
            <a:ext cx="3780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Smallest instruction of 8086 is 2 bytes</a:t>
            </a:r>
          </a:p>
          <a:p>
            <a:r>
              <a:rPr lang="en-US" b="1" dirty="0">
                <a:solidFill>
                  <a:srgbClr val="0070C0"/>
                </a:solidFill>
              </a:rPr>
              <a:t>Biggest instruction of 8086 is 6 bytes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38D03-BDE3-44EC-AD4F-8443224017AC}"/>
              </a:ext>
            </a:extLst>
          </p:cNvPr>
          <p:cNvSpPr/>
          <p:nvPr/>
        </p:nvSpPr>
        <p:spPr>
          <a:xfrm>
            <a:off x="7007049" y="-46008"/>
            <a:ext cx="49172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8086 has 6 bytes instruction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is FIFO type of queue i.e. First In First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Processor will fetch the next </a:t>
            </a:r>
            <a:r>
              <a:rPr lang="en-US" sz="1600" b="1" dirty="0">
                <a:solidFill>
                  <a:srgbClr val="FF0000"/>
                </a:solidFill>
              </a:rPr>
              <a:t>6 bytes </a:t>
            </a:r>
            <a:r>
              <a:rPr lang="en-US" sz="1600" dirty="0"/>
              <a:t>and store into the queue. EU removes one by one each byte for execution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4BC85-8CB4-47F7-A8D6-0E1611ADE7EB}"/>
              </a:ext>
            </a:extLst>
          </p:cNvPr>
          <p:cNvSpPr/>
          <p:nvPr/>
        </p:nvSpPr>
        <p:spPr>
          <a:xfrm>
            <a:off x="-544228" y="3344782"/>
            <a:ext cx="459544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When BIU will refill the queue???</a:t>
            </a:r>
            <a:endParaRPr lang="en-US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6027D5-036B-4DED-ABFA-81E3D6525C50}"/>
              </a:ext>
            </a:extLst>
          </p:cNvPr>
          <p:cNvSpPr/>
          <p:nvPr/>
        </p:nvSpPr>
        <p:spPr>
          <a:xfrm>
            <a:off x="0" y="3796626"/>
            <a:ext cx="470516" cy="443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49109"/>
              </p:ext>
            </p:extLst>
          </p:nvPr>
        </p:nvGraphicFramePr>
        <p:xfrm>
          <a:off x="8827079" y="1511726"/>
          <a:ext cx="779499" cy="1795440"/>
        </p:xfrm>
        <a:graphic>
          <a:graphicData uri="http://schemas.openxmlformats.org/drawingml/2006/table">
            <a:tbl>
              <a:tblPr firstRow="1" bandRow="1"/>
              <a:tblGrid>
                <a:gridCol w="779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57606"/>
              </p:ext>
            </p:extLst>
          </p:nvPr>
        </p:nvGraphicFramePr>
        <p:xfrm>
          <a:off x="10527463" y="1526737"/>
          <a:ext cx="847529" cy="1795440"/>
        </p:xfrm>
        <a:graphic>
          <a:graphicData uri="http://schemas.openxmlformats.org/drawingml/2006/table">
            <a:tbl>
              <a:tblPr firstRow="1" bandRow="1"/>
              <a:tblGrid>
                <a:gridCol w="84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10789995" y="29754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780487" y="266525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772812" y="238834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778696" y="211132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84580" y="178384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789995" y="148118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646300"/>
              </p:ext>
            </p:extLst>
          </p:nvPr>
        </p:nvGraphicFramePr>
        <p:xfrm>
          <a:off x="606721" y="3870502"/>
          <a:ext cx="847529" cy="1795440"/>
        </p:xfrm>
        <a:graphic>
          <a:graphicData uri="http://schemas.openxmlformats.org/drawingml/2006/table">
            <a:tbl>
              <a:tblPr firstRow="1" bandRow="1"/>
              <a:tblGrid>
                <a:gridCol w="84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863839" y="383917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3839" y="412646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3839" y="44369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3838" y="473975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63837" y="502704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63837" y="532980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0820" y="5808732"/>
            <a:ext cx="1355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When first entered element removed for execution </a:t>
            </a:r>
            <a:endParaRPr lang="en-IN" sz="1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563F83-D139-4D0B-929D-2A54B5B5D0A0}"/>
              </a:ext>
            </a:extLst>
          </p:cNvPr>
          <p:cNvSpPr/>
          <p:nvPr/>
        </p:nvSpPr>
        <p:spPr>
          <a:xfrm>
            <a:off x="10440957" y="1070706"/>
            <a:ext cx="9889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563F83-D139-4D0B-929D-2A54B5B5D0A0}"/>
              </a:ext>
            </a:extLst>
          </p:cNvPr>
          <p:cNvSpPr/>
          <p:nvPr/>
        </p:nvSpPr>
        <p:spPr>
          <a:xfrm>
            <a:off x="8830182" y="1073267"/>
            <a:ext cx="81464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Queue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194475" y="3225602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608183" y="3590450"/>
            <a:ext cx="1172584" cy="41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First our for execution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753496" y="6043514"/>
            <a:ext cx="1172584" cy="41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First our for execution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6247"/>
              </p:ext>
            </p:extLst>
          </p:nvPr>
        </p:nvGraphicFramePr>
        <p:xfrm>
          <a:off x="1834885" y="3853902"/>
          <a:ext cx="847529" cy="1795440"/>
        </p:xfrm>
        <a:graphic>
          <a:graphicData uri="http://schemas.openxmlformats.org/drawingml/2006/table">
            <a:tbl>
              <a:tblPr firstRow="1" bandRow="1"/>
              <a:tblGrid>
                <a:gridCol w="84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Rectangle 54"/>
          <p:cNvSpPr/>
          <p:nvPr/>
        </p:nvSpPr>
        <p:spPr>
          <a:xfrm>
            <a:off x="2081245" y="438771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081245" y="469028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81245" y="500058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097487" y="531111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92001" y="531320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092000" y="410978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53657" y="3825094"/>
            <a:ext cx="135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After one byte empty</a:t>
            </a:r>
            <a:endParaRPr lang="en-IN" sz="1200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926080" y="3714114"/>
            <a:ext cx="605309" cy="673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926080" y="3690775"/>
            <a:ext cx="622585" cy="6203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56027D5-036B-4DED-ABFA-81E3D6525C50}"/>
              </a:ext>
            </a:extLst>
          </p:cNvPr>
          <p:cNvSpPr/>
          <p:nvPr/>
        </p:nvSpPr>
        <p:spPr>
          <a:xfrm>
            <a:off x="4184289" y="3517281"/>
            <a:ext cx="470516" cy="443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2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16359"/>
              </p:ext>
            </p:extLst>
          </p:nvPr>
        </p:nvGraphicFramePr>
        <p:xfrm>
          <a:off x="4849249" y="3581401"/>
          <a:ext cx="847529" cy="1795440"/>
        </p:xfrm>
        <a:graphic>
          <a:graphicData uri="http://schemas.openxmlformats.org/drawingml/2006/table">
            <a:tbl>
              <a:tblPr firstRow="1" bandRow="1"/>
              <a:tblGrid>
                <a:gridCol w="84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Rectangle 68"/>
          <p:cNvSpPr/>
          <p:nvPr/>
        </p:nvSpPr>
        <p:spPr>
          <a:xfrm>
            <a:off x="3548665" y="4476628"/>
            <a:ext cx="135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When all 6 bytes are transferred</a:t>
            </a:r>
            <a:endParaRPr lang="en-IN" sz="12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872996" y="4403567"/>
            <a:ext cx="605309" cy="6735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72996" y="4380228"/>
            <a:ext cx="622585" cy="6203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56027D5-036B-4DED-ABFA-81E3D6525C50}"/>
              </a:ext>
            </a:extLst>
          </p:cNvPr>
          <p:cNvSpPr/>
          <p:nvPr/>
        </p:nvSpPr>
        <p:spPr>
          <a:xfrm>
            <a:off x="6527925" y="3904482"/>
            <a:ext cx="470516" cy="443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389785" y="4491835"/>
            <a:ext cx="1355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When 2 bytes are transferred for execution.</a:t>
            </a:r>
            <a:endParaRPr lang="en-IN" sz="1200" dirty="0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0A98A90-AC30-4E3A-A6ED-5E8E8C0D9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66053"/>
              </p:ext>
            </p:extLst>
          </p:nvPr>
        </p:nvGraphicFramePr>
        <p:xfrm>
          <a:off x="7760654" y="4422035"/>
          <a:ext cx="847529" cy="1795440"/>
        </p:xfrm>
        <a:graphic>
          <a:graphicData uri="http://schemas.openxmlformats.org/drawingml/2006/table">
            <a:tbl>
              <a:tblPr firstRow="1" bandRow="1"/>
              <a:tblGrid>
                <a:gridCol w="84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" name="Rectangle 79"/>
          <p:cNvSpPr/>
          <p:nvPr/>
        </p:nvSpPr>
        <p:spPr>
          <a:xfrm>
            <a:off x="8032014" y="50014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035264" y="52895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038514" y="557783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032013" y="589064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474BC85-8CB4-47F7-A8D6-0E1611ADE7EB}"/>
              </a:ext>
            </a:extLst>
          </p:cNvPr>
          <p:cNvSpPr/>
          <p:nvPr/>
        </p:nvSpPr>
        <p:spPr>
          <a:xfrm>
            <a:off x="8032013" y="4122503"/>
            <a:ext cx="459544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When BIU will refill the queue???</a:t>
            </a:r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8755683" y="4590454"/>
            <a:ext cx="3346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When 2 bytes are transferred for execution. Because the smallest instruction of 8086 is 2 bytes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77509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0724 -4.07407E-6 C -0.10495 -4.07407E-6 -0.1448 0.06019 -0.1448 0.10949 L -0.1448 0.2189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86 L -0.07122 -0.00486 C -0.10326 -0.00486 -0.14245 0.03217 -0.14245 0.06227 L -0.14245 0.129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3 L -0.07057 0.00093 C -0.10221 0.00093 -0.14114 0.00972 -0.14114 0.0169 L -0.14114 0.033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7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5.55112E-17 L -0.14062 -0.05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0.14218 -0.1307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14128 -0.2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20" grpId="0"/>
      <p:bldP spid="22" grpId="0"/>
      <p:bldP spid="24" grpId="0"/>
      <p:bldP spid="25" grpId="0"/>
      <p:bldP spid="26" grpId="0"/>
      <p:bldP spid="27" grpId="0"/>
      <p:bldP spid="30" grpId="0"/>
      <p:bldP spid="31" grpId="0"/>
      <p:bldP spid="33" grpId="0"/>
      <p:bldP spid="34" grpId="0"/>
      <p:bldP spid="35" grpId="0"/>
      <p:bldP spid="36" grpId="0"/>
      <p:bldP spid="15" grpId="0"/>
      <p:bldP spid="50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7" grpId="0" animBg="1"/>
      <p:bldP spid="69" grpId="0"/>
      <p:bldP spid="72" grpId="0" animBg="1"/>
      <p:bldP spid="73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BAA71-40E0-45E0-86EB-9259F0C9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69" y="3708717"/>
            <a:ext cx="2506357" cy="1538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74BC85-8CB4-47F7-A8D6-0E1611ADE7EB}"/>
              </a:ext>
            </a:extLst>
          </p:cNvPr>
          <p:cNvSpPr/>
          <p:nvPr/>
        </p:nvSpPr>
        <p:spPr>
          <a:xfrm>
            <a:off x="178932" y="217478"/>
            <a:ext cx="459544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When pipeline fails ???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1425-FFC8-42EA-A4BA-49DAA7DF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810"/>
            <a:ext cx="10227076" cy="197167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353147-AB62-4617-8233-E1A3A19AB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18160"/>
              </p:ext>
            </p:extLst>
          </p:nvPr>
        </p:nvGraphicFramePr>
        <p:xfrm>
          <a:off x="4552791" y="3429000"/>
          <a:ext cx="847529" cy="1795440"/>
        </p:xfrm>
        <a:graphic>
          <a:graphicData uri="http://schemas.openxmlformats.org/drawingml/2006/table">
            <a:tbl>
              <a:tblPr firstRow="1" bandRow="1"/>
              <a:tblGrid>
                <a:gridCol w="84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5261651-45C2-49AE-B12C-069A7B6C56D7}"/>
              </a:ext>
            </a:extLst>
          </p:cNvPr>
          <p:cNvSpPr/>
          <p:nvPr/>
        </p:nvSpPr>
        <p:spPr>
          <a:xfrm>
            <a:off x="4815323" y="487771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1A506A-FC14-4ED0-8898-033C1D153433}"/>
              </a:ext>
            </a:extLst>
          </p:cNvPr>
          <p:cNvSpPr/>
          <p:nvPr/>
        </p:nvSpPr>
        <p:spPr>
          <a:xfrm>
            <a:off x="4805815" y="456752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77C8B-0C13-42F4-BF2B-54ADF3939A5C}"/>
              </a:ext>
            </a:extLst>
          </p:cNvPr>
          <p:cNvSpPr/>
          <p:nvPr/>
        </p:nvSpPr>
        <p:spPr>
          <a:xfrm>
            <a:off x="4798140" y="429061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E42A8-E349-435E-A3A0-9B6E6C697549}"/>
              </a:ext>
            </a:extLst>
          </p:cNvPr>
          <p:cNvSpPr/>
          <p:nvPr/>
        </p:nvSpPr>
        <p:spPr>
          <a:xfrm>
            <a:off x="4804024" y="401358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43CB3-A2C2-4B40-B094-C754A8C10578}"/>
              </a:ext>
            </a:extLst>
          </p:cNvPr>
          <p:cNvSpPr/>
          <p:nvPr/>
        </p:nvSpPr>
        <p:spPr>
          <a:xfrm>
            <a:off x="4809908" y="368611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B7F16D-45E3-47B5-B640-1C402BB7E528}"/>
              </a:ext>
            </a:extLst>
          </p:cNvPr>
          <p:cNvSpPr/>
          <p:nvPr/>
        </p:nvSpPr>
        <p:spPr>
          <a:xfrm>
            <a:off x="4815323" y="338344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47494A-B3D6-4E5A-BD9B-E526A11FE5EA}"/>
              </a:ext>
            </a:extLst>
          </p:cNvPr>
          <p:cNvSpPr/>
          <p:nvPr/>
        </p:nvSpPr>
        <p:spPr>
          <a:xfrm>
            <a:off x="4553425" y="2972969"/>
            <a:ext cx="81464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Queue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0E574C-B463-47CD-8005-CEF74039C63C}"/>
              </a:ext>
            </a:extLst>
          </p:cNvPr>
          <p:cNvCxnSpPr>
            <a:cxnSpLocks/>
          </p:cNvCxnSpPr>
          <p:nvPr/>
        </p:nvCxnSpPr>
        <p:spPr>
          <a:xfrm flipH="1">
            <a:off x="5400320" y="3888419"/>
            <a:ext cx="497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E9C36-48D7-422E-B349-C742A91DCD34}"/>
              </a:ext>
            </a:extLst>
          </p:cNvPr>
          <p:cNvSpPr/>
          <p:nvPr/>
        </p:nvSpPr>
        <p:spPr>
          <a:xfrm>
            <a:off x="5897470" y="3686111"/>
            <a:ext cx="57419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JMP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39F394-8122-49AF-ADCC-2F4AB509D61C}"/>
              </a:ext>
            </a:extLst>
          </p:cNvPr>
          <p:cNvCxnSpPr>
            <a:cxnSpLocks/>
          </p:cNvCxnSpPr>
          <p:nvPr/>
        </p:nvCxnSpPr>
        <p:spPr>
          <a:xfrm flipH="1">
            <a:off x="5400320" y="4964965"/>
            <a:ext cx="886288" cy="9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FBA78A-D9DB-440B-9FB1-E163E39046C0}"/>
              </a:ext>
            </a:extLst>
          </p:cNvPr>
          <p:cNvCxnSpPr>
            <a:cxnSpLocks/>
          </p:cNvCxnSpPr>
          <p:nvPr/>
        </p:nvCxnSpPr>
        <p:spPr>
          <a:xfrm>
            <a:off x="4217110" y="3383446"/>
            <a:ext cx="1243167" cy="19502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98FD9D-DCA8-4889-A503-1C2144FB8A6E}"/>
              </a:ext>
            </a:extLst>
          </p:cNvPr>
          <p:cNvCxnSpPr>
            <a:cxnSpLocks/>
          </p:cNvCxnSpPr>
          <p:nvPr/>
        </p:nvCxnSpPr>
        <p:spPr>
          <a:xfrm flipH="1">
            <a:off x="4358937" y="3383446"/>
            <a:ext cx="1204048" cy="20496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81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reers in Microprocessor Technology: Advice from an Expert | IEEE Computer 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89" y="1193800"/>
            <a:ext cx="2479862" cy="24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0109" y="4945566"/>
            <a:ext cx="77169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microprocessor is the central unit of a computer system that performs arithmetic and logic operations, which generally include adding, subtracting, transferring numbers from one area to another, and comparing two numbers. </a:t>
            </a:r>
          </a:p>
          <a:p>
            <a:r>
              <a:rPr lang="en-US" dirty="0"/>
              <a:t>It's often known simply as a processor, a central processing unit, or as a logic chip.</a:t>
            </a:r>
          </a:p>
        </p:txBody>
      </p:sp>
      <p:pic>
        <p:nvPicPr>
          <p:cNvPr id="6" name="Picture 8" descr="Intel i5 Desktop CPU Microprocessor For Computer, Rs 4000 /piece | ID:  220300015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9" y="4131107"/>
            <a:ext cx="3613460" cy="24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8485" y="1280719"/>
            <a:ext cx="8530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microprocessor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an electronic component that is used by a computer to do its work.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is a central processing unit on a single integrated circuit chip containing millions of very small components including transistors, resistors, and diodes that work together.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6" descr="Computer Processor Maintenance Detail. Hands Installing A Microprocessor..  Stock Photo, Picture And Royalty Free Image. Image 138739031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722" y="2815217"/>
            <a:ext cx="2992580" cy="19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72245" y="201195"/>
            <a:ext cx="45722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Microprocessor</a:t>
            </a:r>
          </a:p>
        </p:txBody>
      </p:sp>
    </p:spTree>
    <p:extLst>
      <p:ext uri="{BB962C8B-B14F-4D97-AF65-F5344CB8AC3E}">
        <p14:creationId xmlns:p14="http://schemas.microsoft.com/office/powerpoint/2010/main" val="1115451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DB61F5-47C2-4E22-B5F3-46918DA7BA84}"/>
              </a:ext>
            </a:extLst>
          </p:cNvPr>
          <p:cNvGrpSpPr/>
          <p:nvPr/>
        </p:nvGrpSpPr>
        <p:grpSpPr>
          <a:xfrm>
            <a:off x="-27241" y="-126999"/>
            <a:ext cx="12186801" cy="7192818"/>
            <a:chOff x="-27241" y="-126999"/>
            <a:chExt cx="12186801" cy="7192818"/>
          </a:xfrm>
        </p:grpSpPr>
        <p:pic>
          <p:nvPicPr>
            <p:cNvPr id="2050" name="Picture 2" descr="Architecture of 80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241" y="-126999"/>
              <a:ext cx="12186801" cy="719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832834" y="995721"/>
              <a:ext cx="661822" cy="152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29795" y="4184072"/>
              <a:ext cx="670330" cy="119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6EDEF-9851-43C6-BA96-A0AC86EF4C19}"/>
              </a:ext>
            </a:extLst>
          </p:cNvPr>
          <p:cNvGrpSpPr/>
          <p:nvPr/>
        </p:nvGrpSpPr>
        <p:grpSpPr>
          <a:xfrm>
            <a:off x="2789321" y="2488532"/>
            <a:ext cx="627647" cy="1018945"/>
            <a:chOff x="2789321" y="2488532"/>
            <a:chExt cx="627647" cy="10189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534581-5650-4C20-995B-9FCE59A4196A}"/>
                </a:ext>
              </a:extLst>
            </p:cNvPr>
            <p:cNvSpPr txBox="1"/>
            <p:nvPr/>
          </p:nvSpPr>
          <p:spPr>
            <a:xfrm>
              <a:off x="2789321" y="26790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150415-C5F1-4CAF-84CD-9A5DC9F08BD7}"/>
                </a:ext>
              </a:extLst>
            </p:cNvPr>
            <p:cNvSpPr txBox="1"/>
            <p:nvPr/>
          </p:nvSpPr>
          <p:spPr>
            <a:xfrm>
              <a:off x="2789321" y="3050005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820329-1CBC-4871-82E6-E8A1F7A9A3AE}"/>
                </a:ext>
              </a:extLst>
            </p:cNvPr>
            <p:cNvSpPr txBox="1"/>
            <p:nvPr/>
          </p:nvSpPr>
          <p:spPr>
            <a:xfrm>
              <a:off x="2789321" y="24885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D29893-1432-453E-8A94-8F930584052D}"/>
                </a:ext>
              </a:extLst>
            </p:cNvPr>
            <p:cNvSpPr txBox="1"/>
            <p:nvPr/>
          </p:nvSpPr>
          <p:spPr>
            <a:xfrm>
              <a:off x="2789321" y="28695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EA0A7C-21FE-4162-BBB0-A546610478C7}"/>
                </a:ext>
              </a:extLst>
            </p:cNvPr>
            <p:cNvSpPr txBox="1"/>
            <p:nvPr/>
          </p:nvSpPr>
          <p:spPr>
            <a:xfrm>
              <a:off x="2789321" y="3230478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3D2CFA7A-A219-4D31-996B-454ABCEC5258}"/>
              </a:ext>
            </a:extLst>
          </p:cNvPr>
          <p:cNvGrpSpPr/>
          <p:nvPr/>
        </p:nvGrpSpPr>
        <p:grpSpPr>
          <a:xfrm>
            <a:off x="222585" y="4907169"/>
            <a:ext cx="2823409" cy="1660629"/>
            <a:chOff x="222585" y="4907169"/>
            <a:chExt cx="2823409" cy="16606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A70226-1D20-4E12-9612-F1E9472516DF}"/>
                </a:ext>
              </a:extLst>
            </p:cNvPr>
            <p:cNvSpPr txBox="1"/>
            <p:nvPr/>
          </p:nvSpPr>
          <p:spPr>
            <a:xfrm>
              <a:off x="1054768" y="498508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(8 )</a:t>
              </a:r>
              <a:endParaRPr lang="en-US" sz="1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4834D1-F81C-4272-87AB-C8650D2BD84A}"/>
                </a:ext>
              </a:extLst>
            </p:cNvPr>
            <p:cNvSpPr txBox="1"/>
            <p:nvPr/>
          </p:nvSpPr>
          <p:spPr>
            <a:xfrm>
              <a:off x="1054768" y="5165555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(8 )</a:t>
              </a:r>
              <a:endParaRPr lang="en-US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2FCFAB-3FD8-4F53-A668-779DB168AFCE}"/>
                </a:ext>
              </a:extLst>
            </p:cNvPr>
            <p:cNvSpPr txBox="1"/>
            <p:nvPr/>
          </p:nvSpPr>
          <p:spPr>
            <a:xfrm>
              <a:off x="1054768" y="5346028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(8 )</a:t>
              </a:r>
              <a:endParaRPr lang="en-US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21999-C5D3-4825-AC1B-EA5C36255EAC}"/>
                </a:ext>
              </a:extLst>
            </p:cNvPr>
            <p:cNvSpPr txBox="1"/>
            <p:nvPr/>
          </p:nvSpPr>
          <p:spPr>
            <a:xfrm>
              <a:off x="1054768" y="5536528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(8 )</a:t>
              </a:r>
              <a:endParaRPr lang="en-US" sz="1200" b="1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E1CCE4-736A-4807-B3C4-252879402A5C}"/>
                </a:ext>
              </a:extLst>
            </p:cNvPr>
            <p:cNvGrpSpPr/>
            <p:nvPr/>
          </p:nvGrpSpPr>
          <p:grpSpPr>
            <a:xfrm>
              <a:off x="222585" y="4907169"/>
              <a:ext cx="2823409" cy="1660629"/>
              <a:chOff x="222585" y="4924925"/>
              <a:chExt cx="2823409" cy="166062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A1356-4545-4C33-B2A2-135E00883B32}"/>
                  </a:ext>
                </a:extLst>
              </p:cNvPr>
              <p:cNvSpPr txBox="1"/>
              <p:nvPr/>
            </p:nvSpPr>
            <p:spPr>
              <a:xfrm>
                <a:off x="222585" y="4924925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AX  (16 )</a:t>
                </a:r>
                <a:endParaRPr lang="en-US" sz="1200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0D56A1-E595-4B79-AE0F-40144A7E0315}"/>
                  </a:ext>
                </a:extLst>
              </p:cNvPr>
              <p:cNvSpPr txBox="1"/>
              <p:nvPr/>
            </p:nvSpPr>
            <p:spPr>
              <a:xfrm>
                <a:off x="222585" y="5125451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BX  (16 )</a:t>
                </a:r>
                <a:endParaRPr lang="en-US" sz="1200" b="1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81BFCF-0726-495D-BDC4-894D5F7FEAF8}"/>
                  </a:ext>
                </a:extLst>
              </p:cNvPr>
              <p:cNvSpPr txBox="1"/>
              <p:nvPr/>
            </p:nvSpPr>
            <p:spPr>
              <a:xfrm>
                <a:off x="222585" y="5346030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CX  (16 )</a:t>
                </a:r>
                <a:endParaRPr lang="en-US" sz="1200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44689-0583-4479-AA98-D849294DB134}"/>
                  </a:ext>
                </a:extLst>
              </p:cNvPr>
              <p:cNvSpPr txBox="1"/>
              <p:nvPr/>
            </p:nvSpPr>
            <p:spPr>
              <a:xfrm>
                <a:off x="222585" y="5536530"/>
                <a:ext cx="87830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DX  (16 )</a:t>
                </a:r>
                <a:endParaRPr lang="en-US" sz="1200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7329BF-5575-4808-A9FC-B18C14189385}"/>
                  </a:ext>
                </a:extLst>
              </p:cNvPr>
              <p:cNvSpPr txBox="1"/>
              <p:nvPr/>
            </p:nvSpPr>
            <p:spPr>
              <a:xfrm>
                <a:off x="2378241" y="4985080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E001DF-8D2A-4BCA-A9EE-4713DECDE665}"/>
                  </a:ext>
                </a:extLst>
              </p:cNvPr>
              <p:cNvSpPr txBox="1"/>
              <p:nvPr/>
            </p:nvSpPr>
            <p:spPr>
              <a:xfrm>
                <a:off x="2378241" y="5165553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5FBA32-A3C4-4215-B966-499ADDD6DF77}"/>
                  </a:ext>
                </a:extLst>
              </p:cNvPr>
              <p:cNvSpPr txBox="1"/>
              <p:nvPr/>
            </p:nvSpPr>
            <p:spPr>
              <a:xfrm>
                <a:off x="2378241" y="534602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7D4C02-D467-43B1-9C53-FAA2671CED3B}"/>
                  </a:ext>
                </a:extLst>
              </p:cNvPr>
              <p:cNvSpPr txBox="1"/>
              <p:nvPr/>
            </p:nvSpPr>
            <p:spPr>
              <a:xfrm>
                <a:off x="2378241" y="553652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(8 )</a:t>
                </a:r>
                <a:endParaRPr lang="en-US" sz="12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194885-9E90-44A0-86D3-12DAA88E6214}"/>
                  </a:ext>
                </a:extLst>
              </p:cNvPr>
              <p:cNvSpPr txBox="1"/>
              <p:nvPr/>
            </p:nvSpPr>
            <p:spPr>
              <a:xfrm>
                <a:off x="2418347" y="573705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(16 )</a:t>
                </a:r>
                <a:endParaRPr lang="en-US" sz="12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5C466E-058F-4D8C-B465-FB511FB8C72C}"/>
                  </a:ext>
                </a:extLst>
              </p:cNvPr>
              <p:cNvSpPr txBox="1"/>
              <p:nvPr/>
            </p:nvSpPr>
            <p:spPr>
              <a:xfrm>
                <a:off x="2418347" y="5927556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(16 )</a:t>
                </a:r>
                <a:endParaRPr lang="en-US" sz="12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770313-813A-4D0F-9EE6-98B5DC60DA52}"/>
                  </a:ext>
                </a:extLst>
              </p:cNvPr>
              <p:cNvSpPr txBox="1"/>
              <p:nvPr/>
            </p:nvSpPr>
            <p:spPr>
              <a:xfrm>
                <a:off x="2418347" y="6128082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(16 )</a:t>
                </a:r>
                <a:endParaRPr lang="en-US" sz="12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A5C0E-561C-4A59-9498-034791DB82B6}"/>
                  </a:ext>
                </a:extLst>
              </p:cNvPr>
              <p:cNvSpPr txBox="1"/>
              <p:nvPr/>
            </p:nvSpPr>
            <p:spPr>
              <a:xfrm>
                <a:off x="2418347" y="6308555"/>
                <a:ext cx="627647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 dirty="0">
                    <a:latin typeface="arial"/>
                  </a:rPr>
                  <a:t>(16 )</a:t>
                </a:r>
                <a:endParaRPr lang="en-US" sz="1200" b="1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22A456-1CB0-41BD-8BBE-357B6F1E0760}"/>
              </a:ext>
            </a:extLst>
          </p:cNvPr>
          <p:cNvSpPr txBox="1"/>
          <p:nvPr/>
        </p:nvSpPr>
        <p:spPr>
          <a:xfrm>
            <a:off x="10862512" y="1822069"/>
            <a:ext cx="13294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/>
              </a:rPr>
              <a:t>6 Bytes</a:t>
            </a:r>
            <a:endParaRPr lang="en-US" sz="2000" b="1" dirty="0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AAF2B1-71E1-43FA-AEF9-04FE7D198617}"/>
              </a:ext>
            </a:extLst>
          </p:cNvPr>
          <p:cNvSpPr txBox="1"/>
          <p:nvPr/>
        </p:nvSpPr>
        <p:spPr>
          <a:xfrm>
            <a:off x="9514962" y="-50820"/>
            <a:ext cx="2881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8086 is 16 bit processor</a:t>
            </a:r>
            <a:endParaRPr lang="en-IN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9E23D3-332A-49AC-AA80-8A697A3DF6EB}"/>
              </a:ext>
            </a:extLst>
          </p:cNvPr>
          <p:cNvGrpSpPr/>
          <p:nvPr/>
        </p:nvGrpSpPr>
        <p:grpSpPr>
          <a:xfrm>
            <a:off x="7626501" y="6408820"/>
            <a:ext cx="627647" cy="467499"/>
            <a:chOff x="2789321" y="2488532"/>
            <a:chExt cx="627647" cy="46749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9E9602-1677-44A1-B09D-73FC88B24770}"/>
                </a:ext>
              </a:extLst>
            </p:cNvPr>
            <p:cNvSpPr txBox="1"/>
            <p:nvPr/>
          </p:nvSpPr>
          <p:spPr>
            <a:xfrm>
              <a:off x="2789321" y="26790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62A6E4-1693-4C36-B6BC-AF6A78053684}"/>
                </a:ext>
              </a:extLst>
            </p:cNvPr>
            <p:cNvSpPr txBox="1"/>
            <p:nvPr/>
          </p:nvSpPr>
          <p:spPr>
            <a:xfrm>
              <a:off x="2789321" y="2488532"/>
              <a:ext cx="62764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arial"/>
                </a:rPr>
                <a:t>(16 )</a:t>
              </a:r>
              <a:endParaRPr lang="en-US" sz="1200" b="1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C0DF71-AD7F-4E92-B8C0-4EF745096CC5}"/>
              </a:ext>
            </a:extLst>
          </p:cNvPr>
          <p:cNvSpPr txBox="1"/>
          <p:nvPr/>
        </p:nvSpPr>
        <p:spPr>
          <a:xfrm>
            <a:off x="7797099" y="5457942"/>
            <a:ext cx="6276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/>
              </a:rPr>
              <a:t>(16 )</a:t>
            </a:r>
            <a:endParaRPr lang="en-US" sz="1200" b="1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AC925A4B-2AC4-491D-87D3-F10761A836EC}"/>
              </a:ext>
            </a:extLst>
          </p:cNvPr>
          <p:cNvGrpSpPr/>
          <p:nvPr/>
        </p:nvGrpSpPr>
        <p:grpSpPr>
          <a:xfrm>
            <a:off x="32440" y="2765531"/>
            <a:ext cx="12127120" cy="1049722"/>
            <a:chOff x="32440" y="2765531"/>
            <a:chExt cx="12127120" cy="1049722"/>
          </a:xfrm>
        </p:grpSpPr>
        <p:cxnSp>
          <p:nvCxnSpPr>
            <p:cNvPr id="2052" name="Straight Connector 2051">
              <a:extLst>
                <a:ext uri="{FF2B5EF4-FFF2-40B4-BE49-F238E27FC236}">
                  <a16:creationId xmlns:a16="http://schemas.microsoft.com/office/drawing/2014/main" id="{484418C4-D7ED-46E2-84D0-712F97B42166}"/>
                </a:ext>
              </a:extLst>
            </p:cNvPr>
            <p:cNvCxnSpPr/>
            <p:nvPr/>
          </p:nvCxnSpPr>
          <p:spPr>
            <a:xfrm>
              <a:off x="32440" y="3815253"/>
              <a:ext cx="212483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08F9822-12BF-4C21-9442-FCCF9C39F386}"/>
                </a:ext>
              </a:extLst>
            </p:cNvPr>
            <p:cNvCxnSpPr>
              <a:cxnSpLocks/>
            </p:cNvCxnSpPr>
            <p:nvPr/>
          </p:nvCxnSpPr>
          <p:spPr>
            <a:xfrm>
              <a:off x="2418347" y="3815253"/>
              <a:ext cx="32722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6D4374-477C-456F-B313-D467708D23FB}"/>
                </a:ext>
              </a:extLst>
            </p:cNvPr>
            <p:cNvCxnSpPr>
              <a:cxnSpLocks/>
            </p:cNvCxnSpPr>
            <p:nvPr/>
          </p:nvCxnSpPr>
          <p:spPr>
            <a:xfrm>
              <a:off x="5690586" y="2765531"/>
              <a:ext cx="3272239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4D27D54-8D8A-479C-943C-3D4009D0DEA4}"/>
                </a:ext>
              </a:extLst>
            </p:cNvPr>
            <p:cNvCxnSpPr>
              <a:cxnSpLocks/>
            </p:cNvCxnSpPr>
            <p:nvPr/>
          </p:nvCxnSpPr>
          <p:spPr>
            <a:xfrm>
              <a:off x="9205568" y="2796953"/>
              <a:ext cx="2953992" cy="20578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A1C01A0-D8B2-4707-AC4D-876E729C0E60}"/>
                </a:ext>
              </a:extLst>
            </p:cNvPr>
            <p:cNvCxnSpPr>
              <a:cxnSpLocks/>
            </p:cNvCxnSpPr>
            <p:nvPr/>
          </p:nvCxnSpPr>
          <p:spPr>
            <a:xfrm>
              <a:off x="5717220" y="2796953"/>
              <a:ext cx="0" cy="1018300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25D88B8-64D4-41AA-9267-BFBB1CF67BF0}"/>
              </a:ext>
            </a:extLst>
          </p:cNvPr>
          <p:cNvSpPr txBox="1"/>
          <p:nvPr/>
        </p:nvSpPr>
        <p:spPr>
          <a:xfrm>
            <a:off x="9958794" y="431922"/>
            <a:ext cx="2881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 in two parts????</a:t>
            </a:r>
            <a:endParaRPr lang="en-IN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007839-982C-4994-99B3-C09BC45D9915}"/>
              </a:ext>
            </a:extLst>
          </p:cNvPr>
          <p:cNvSpPr txBox="1"/>
          <p:nvPr/>
        </p:nvSpPr>
        <p:spPr>
          <a:xfrm>
            <a:off x="1581300" y="2009273"/>
            <a:ext cx="1734553" cy="2609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arial"/>
                <a:hlinkClick r:id="rId3" action="ppaction://hlinksldjump"/>
              </a:rPr>
              <a:t>PA= seg x 10h + offset</a:t>
            </a:r>
            <a:endParaRPr lang="en-US" sz="1050" b="1" dirty="0">
              <a:cs typeface="Calibri"/>
            </a:endParaRPr>
          </a:p>
        </p:txBody>
      </p:sp>
      <p:sp>
        <p:nvSpPr>
          <p:cNvPr id="2061" name="Rectangle 2060">
            <a:hlinkClick r:id="rId4" action="ppaction://hlinksldjump"/>
            <a:extLst>
              <a:ext uri="{FF2B5EF4-FFF2-40B4-BE49-F238E27FC236}">
                <a16:creationId xmlns:a16="http://schemas.microsoft.com/office/drawing/2014/main" id="{960809EB-F3BA-4CC1-A0BC-3722DE740D40}"/>
              </a:ext>
            </a:extLst>
          </p:cNvPr>
          <p:cNvSpPr/>
          <p:nvPr/>
        </p:nvSpPr>
        <p:spPr>
          <a:xfrm>
            <a:off x="222585" y="884255"/>
            <a:ext cx="661822" cy="3630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9" name="Rectangle 2048"/>
          <p:cNvSpPr/>
          <p:nvPr/>
        </p:nvSpPr>
        <p:spPr>
          <a:xfrm>
            <a:off x="10692776" y="5069028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FF0000"/>
                </a:solidFill>
              </a:rPr>
              <a:t> BL, 03</a:t>
            </a:r>
          </a:p>
          <a:p>
            <a:r>
              <a:rPr lang="en-US" sz="1600" b="1" dirty="0" err="1">
                <a:solidFill>
                  <a:srgbClr val="FF0000"/>
                </a:solidFill>
              </a:rPr>
              <a:t>Mov</a:t>
            </a:r>
            <a:r>
              <a:rPr lang="en-US" sz="1600" b="1" dirty="0">
                <a:solidFill>
                  <a:srgbClr val="FF0000"/>
                </a:solidFill>
              </a:rPr>
              <a:t> CL, 04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Add BL , CL</a:t>
            </a:r>
            <a:endParaRPr lang="en-IN" sz="1600" b="1" dirty="0"/>
          </a:p>
        </p:txBody>
      </p:sp>
      <p:sp>
        <p:nvSpPr>
          <p:cNvPr id="2051" name="Rectangle 2050"/>
          <p:cNvSpPr/>
          <p:nvPr/>
        </p:nvSpPr>
        <p:spPr>
          <a:xfrm>
            <a:off x="3045994" y="5139448"/>
            <a:ext cx="3709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03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045994" y="5325666"/>
            <a:ext cx="3709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04</a:t>
            </a:r>
          </a:p>
        </p:txBody>
      </p:sp>
      <p:sp>
        <p:nvSpPr>
          <p:cNvPr id="2053" name="Rectangle 2052"/>
          <p:cNvSpPr/>
          <p:nvPr/>
        </p:nvSpPr>
        <p:spPr>
          <a:xfrm>
            <a:off x="3380480" y="-18736"/>
            <a:ext cx="58239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1.BIU calculates the physical </a:t>
            </a:r>
            <a:r>
              <a:rPr lang="en-US" sz="1200" dirty="0" err="1">
                <a:solidFill>
                  <a:srgbClr val="FF0000"/>
                </a:solidFill>
              </a:rPr>
              <a:t>addr</a:t>
            </a:r>
            <a:r>
              <a:rPr lang="en-US" sz="1200" dirty="0">
                <a:solidFill>
                  <a:srgbClr val="FF0000"/>
                </a:solidFill>
              </a:rPr>
              <a:t> of this instruction </a:t>
            </a:r>
            <a:r>
              <a:rPr lang="en-US" sz="1200" b="1" dirty="0">
                <a:solidFill>
                  <a:srgbClr val="FF0000"/>
                </a:solidFill>
              </a:rPr>
              <a:t>(Add BL,CL) </a:t>
            </a:r>
            <a:r>
              <a:rPr lang="en-US" sz="1200" dirty="0">
                <a:solidFill>
                  <a:srgbClr val="FF0000"/>
                </a:solidFill>
              </a:rPr>
              <a:t>and fetch it from memory</a:t>
            </a:r>
            <a:endParaRPr lang="en-IN" sz="1200" dirty="0"/>
          </a:p>
        </p:txBody>
      </p:sp>
      <p:sp>
        <p:nvSpPr>
          <p:cNvPr id="58" name="Rectangle 57"/>
          <p:cNvSpPr/>
          <p:nvPr/>
        </p:nvSpPr>
        <p:spPr>
          <a:xfrm>
            <a:off x="3380480" y="192158"/>
            <a:ext cx="4328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2. Instruction will transfer into instruction Queue through data bus</a:t>
            </a:r>
            <a:endParaRPr lang="en-IN" sz="1200" dirty="0"/>
          </a:p>
        </p:txBody>
      </p:sp>
      <p:sp>
        <p:nvSpPr>
          <p:cNvPr id="2054" name="Rectangle 2053"/>
          <p:cNvSpPr/>
          <p:nvPr/>
        </p:nvSpPr>
        <p:spPr>
          <a:xfrm>
            <a:off x="4565335" y="921501"/>
            <a:ext cx="998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Add BL , CL</a:t>
            </a:r>
            <a:endParaRPr lang="en-IN" sz="1400" b="1" dirty="0"/>
          </a:p>
        </p:txBody>
      </p:sp>
      <p:sp>
        <p:nvSpPr>
          <p:cNvPr id="59" name="Rectangle 58"/>
          <p:cNvSpPr/>
          <p:nvPr/>
        </p:nvSpPr>
        <p:spPr>
          <a:xfrm>
            <a:off x="9332765" y="2319254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Add BL , BL</a:t>
            </a:r>
            <a:endParaRPr lang="en-IN" sz="1400" b="1" dirty="0"/>
          </a:p>
        </p:txBody>
      </p:sp>
      <p:sp>
        <p:nvSpPr>
          <p:cNvPr id="60" name="Rectangle 59"/>
          <p:cNvSpPr/>
          <p:nvPr/>
        </p:nvSpPr>
        <p:spPr>
          <a:xfrm>
            <a:off x="3380480" y="356315"/>
            <a:ext cx="7418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3. There is a intermediate phase between fetching and executing is called decoding which is done by control system</a:t>
            </a:r>
            <a:endParaRPr lang="en-IN" sz="1200" dirty="0"/>
          </a:p>
        </p:txBody>
      </p:sp>
      <p:sp>
        <p:nvSpPr>
          <p:cNvPr id="63" name="Oval 62">
            <a:hlinkClick r:id="rId5" action="ppaction://hlinksldjump"/>
            <a:extLst>
              <a:ext uri="{FF2B5EF4-FFF2-40B4-BE49-F238E27FC236}">
                <a16:creationId xmlns:a16="http://schemas.microsoft.com/office/drawing/2014/main" id="{BB5266F7-BB6E-46A3-8C3A-026CB4B772D3}"/>
              </a:ext>
            </a:extLst>
          </p:cNvPr>
          <p:cNvSpPr/>
          <p:nvPr/>
        </p:nvSpPr>
        <p:spPr>
          <a:xfrm>
            <a:off x="8424747" y="3228902"/>
            <a:ext cx="1633654" cy="771228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Rectangle 63"/>
          <p:cNvSpPr/>
          <p:nvPr/>
        </p:nvSpPr>
        <p:spPr>
          <a:xfrm>
            <a:off x="10171289" y="2869532"/>
            <a:ext cx="2025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4.Decoding means identify the operation of an instruction and inform to execution unit about it</a:t>
            </a:r>
            <a:endParaRPr lang="en-IN" sz="1200" dirty="0"/>
          </a:p>
        </p:txBody>
      </p:sp>
      <p:sp>
        <p:nvSpPr>
          <p:cNvPr id="68" name="Rectangle 67"/>
          <p:cNvSpPr/>
          <p:nvPr/>
        </p:nvSpPr>
        <p:spPr>
          <a:xfrm>
            <a:off x="7883863" y="3290738"/>
            <a:ext cx="998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Add BL , CL</a:t>
            </a:r>
            <a:endParaRPr lang="en-IN" sz="1400" b="1" dirty="0"/>
          </a:p>
        </p:txBody>
      </p:sp>
      <p:cxnSp>
        <p:nvCxnSpPr>
          <p:cNvPr id="2056" name="Straight Arrow Connector 2055"/>
          <p:cNvCxnSpPr/>
          <p:nvPr/>
        </p:nvCxnSpPr>
        <p:spPr>
          <a:xfrm flipH="1">
            <a:off x="3523352" y="3666918"/>
            <a:ext cx="4503383" cy="15697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545447" y="3886747"/>
            <a:ext cx="4503383" cy="15697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698659" y="3002506"/>
            <a:ext cx="2538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5. Control System produces signal for reg. BL and CL to inform about the operation. </a:t>
            </a:r>
            <a:endParaRPr lang="en-IN" sz="1200" dirty="0"/>
          </a:p>
        </p:txBody>
      </p:sp>
      <p:sp>
        <p:nvSpPr>
          <p:cNvPr id="72" name="Rectangle 71"/>
          <p:cNvSpPr/>
          <p:nvPr/>
        </p:nvSpPr>
        <p:spPr>
          <a:xfrm>
            <a:off x="3812155" y="6081927"/>
            <a:ext cx="2538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6. After receiving signal about the operation Reg. BL and CL float there content on data bus and also keep original value.  </a:t>
            </a:r>
            <a:endParaRPr lang="en-IN" sz="1200" dirty="0"/>
          </a:p>
        </p:txBody>
      </p:sp>
      <p:sp>
        <p:nvSpPr>
          <p:cNvPr id="73" name="Rectangle 72"/>
          <p:cNvSpPr/>
          <p:nvPr/>
        </p:nvSpPr>
        <p:spPr>
          <a:xfrm>
            <a:off x="3045994" y="5139448"/>
            <a:ext cx="3709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03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45994" y="5326781"/>
            <a:ext cx="3709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04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6189394" y="3966313"/>
            <a:ext cx="2064754" cy="1319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357436" y="4451780"/>
            <a:ext cx="205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7. Control system again inform to ALU about floating data</a:t>
            </a:r>
            <a:endParaRPr lang="en-IN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820329-1CBC-4871-82E6-E8A1F7A9A3AE}"/>
              </a:ext>
            </a:extLst>
          </p:cNvPr>
          <p:cNvSpPr txBox="1"/>
          <p:nvPr/>
        </p:nvSpPr>
        <p:spPr>
          <a:xfrm>
            <a:off x="5379734" y="5064672"/>
            <a:ext cx="3820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03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820329-1CBC-4871-82E6-E8A1F7A9A3AE}"/>
              </a:ext>
            </a:extLst>
          </p:cNvPr>
          <p:cNvSpPr txBox="1"/>
          <p:nvPr/>
        </p:nvSpPr>
        <p:spPr>
          <a:xfrm>
            <a:off x="8422743" y="5044245"/>
            <a:ext cx="3820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04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8216077" y="5870366"/>
            <a:ext cx="205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8. ALU take both operands and performs addition float the output on database</a:t>
            </a:r>
            <a:endParaRPr lang="en-IN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5820329-1CBC-4871-82E6-E8A1F7A9A3AE}"/>
              </a:ext>
            </a:extLst>
          </p:cNvPr>
          <p:cNvSpPr txBox="1"/>
          <p:nvPr/>
        </p:nvSpPr>
        <p:spPr>
          <a:xfrm>
            <a:off x="6668910" y="5916532"/>
            <a:ext cx="3820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07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820329-1CBC-4871-82E6-E8A1F7A9A3AE}"/>
              </a:ext>
            </a:extLst>
          </p:cNvPr>
          <p:cNvSpPr txBox="1"/>
          <p:nvPr/>
        </p:nvSpPr>
        <p:spPr>
          <a:xfrm>
            <a:off x="10245805" y="4972800"/>
            <a:ext cx="3820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07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5820329-1CBC-4871-82E6-E8A1F7A9A3AE}"/>
              </a:ext>
            </a:extLst>
          </p:cNvPr>
          <p:cNvSpPr txBox="1"/>
          <p:nvPr/>
        </p:nvSpPr>
        <p:spPr>
          <a:xfrm>
            <a:off x="5910456" y="4097667"/>
            <a:ext cx="3820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07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10748" y="2743898"/>
            <a:ext cx="2050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9. Control system send notification to BL </a:t>
            </a:r>
            <a:r>
              <a:rPr lang="en-US" sz="1200" dirty="0" err="1">
                <a:solidFill>
                  <a:srgbClr val="FF0000"/>
                </a:solidFill>
              </a:rPr>
              <a:t>reg</a:t>
            </a:r>
            <a:r>
              <a:rPr lang="en-US" sz="1200" dirty="0">
                <a:solidFill>
                  <a:srgbClr val="FF0000"/>
                </a:solidFill>
              </a:rPr>
              <a:t> about the output because result is always stored into 1st operand register</a:t>
            </a:r>
            <a:endParaRPr lang="en-IN" sz="1200" dirty="0"/>
          </a:p>
        </p:txBody>
      </p:sp>
      <p:sp>
        <p:nvSpPr>
          <p:cNvPr id="85" name="Rectangle 84"/>
          <p:cNvSpPr/>
          <p:nvPr/>
        </p:nvSpPr>
        <p:spPr>
          <a:xfrm>
            <a:off x="3639835" y="5505462"/>
            <a:ext cx="2658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10. BL replace output with its  previous value</a:t>
            </a:r>
            <a:endParaRPr lang="en-IN" sz="1200" dirty="0"/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3148537" y="5256600"/>
            <a:ext cx="160263" cy="8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5820329-1CBC-4871-82E6-E8A1F7A9A3AE}"/>
              </a:ext>
            </a:extLst>
          </p:cNvPr>
          <p:cNvSpPr txBox="1"/>
          <p:nvPr/>
        </p:nvSpPr>
        <p:spPr>
          <a:xfrm>
            <a:off x="3266070" y="5145861"/>
            <a:ext cx="3820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/>
              </a:rPr>
              <a:t>07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08529 -0.152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2839 -0.17893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56" grpId="0"/>
      <p:bldP spid="2053" grpId="0"/>
      <p:bldP spid="58" grpId="0"/>
      <p:bldP spid="2054" grpId="0"/>
      <p:bldP spid="59" grpId="0"/>
      <p:bldP spid="60" grpId="0"/>
      <p:bldP spid="63" grpId="0" animBg="1"/>
      <p:bldP spid="64" grpId="0"/>
      <p:bldP spid="68" grpId="0"/>
      <p:bldP spid="71" grpId="0"/>
      <p:bldP spid="72" grpId="0"/>
      <p:bldP spid="73" grpId="0"/>
      <p:bldP spid="74" grpId="0"/>
      <p:bldP spid="76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93CB25-952E-4073-9548-46FA80637D79}"/>
              </a:ext>
            </a:extLst>
          </p:cNvPr>
          <p:cNvGrpSpPr/>
          <p:nvPr/>
        </p:nvGrpSpPr>
        <p:grpSpPr>
          <a:xfrm>
            <a:off x="1233997" y="501589"/>
            <a:ext cx="10608815" cy="6192175"/>
            <a:chOff x="-27241" y="-126999"/>
            <a:chExt cx="12186801" cy="7192818"/>
          </a:xfrm>
        </p:grpSpPr>
        <p:pic>
          <p:nvPicPr>
            <p:cNvPr id="7" name="Picture 2" descr="Architecture of 8086">
              <a:extLst>
                <a:ext uri="{FF2B5EF4-FFF2-40B4-BE49-F238E27FC236}">
                  <a16:creationId xmlns:a16="http://schemas.microsoft.com/office/drawing/2014/main" id="{6F8F5F68-4E14-4622-B6FC-DACBEBCD4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241" y="-126999"/>
              <a:ext cx="12186801" cy="7192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260CEA-B65F-4C62-91B7-1184410BDD1B}"/>
                </a:ext>
              </a:extLst>
            </p:cNvPr>
            <p:cNvSpPr/>
            <p:nvPr/>
          </p:nvSpPr>
          <p:spPr>
            <a:xfrm>
              <a:off x="5832834" y="995721"/>
              <a:ext cx="661822" cy="152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0E517F-D1B8-4FB6-9512-9963F28B4694}"/>
                </a:ext>
              </a:extLst>
            </p:cNvPr>
            <p:cNvSpPr/>
            <p:nvPr/>
          </p:nvSpPr>
          <p:spPr>
            <a:xfrm>
              <a:off x="5829795" y="4184072"/>
              <a:ext cx="670330" cy="119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0C34A-F8F7-4CDB-9724-D104F5765330}"/>
              </a:ext>
            </a:extLst>
          </p:cNvPr>
          <p:cNvSpPr txBox="1"/>
          <p:nvPr/>
        </p:nvSpPr>
        <p:spPr>
          <a:xfrm>
            <a:off x="4981853" y="395333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Draw and explain architecture of 8086  </a:t>
            </a:r>
          </a:p>
        </p:txBody>
      </p:sp>
    </p:spTree>
    <p:extLst>
      <p:ext uri="{BB962C8B-B14F-4D97-AF65-F5344CB8AC3E}">
        <p14:creationId xmlns:p14="http://schemas.microsoft.com/office/powerpoint/2010/main" val="244197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776DCD-2DE1-4ABD-84D0-35D378ACE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8" y="2081311"/>
            <a:ext cx="36671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F82B7-FBD3-4E1C-A6CB-F7C85D46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40" y="76388"/>
            <a:ext cx="915352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C7B8E-4277-4E2C-B742-CA05FEF87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5" y="147776"/>
            <a:ext cx="3235079" cy="368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0DCF0-FF08-4A5B-ABE5-8A9EB6257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35" y="770417"/>
            <a:ext cx="8629650" cy="1476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D9E2B-D289-4AF9-94D3-D7E2BDB5B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5" y="2525130"/>
            <a:ext cx="10653203" cy="16002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44A122-04B6-494B-A70A-EE5F397E0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18" y="3920453"/>
            <a:ext cx="2552700" cy="52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48038E-3FC6-4094-A801-274097112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01" y="4444328"/>
            <a:ext cx="9798960" cy="533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58EC33-3E0E-4FA3-8CFA-849D64143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8" y="4973966"/>
            <a:ext cx="1600200" cy="38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695ACC-4F18-4A1F-B2B9-71DF7CF50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134" y="5439883"/>
            <a:ext cx="1051333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52E30-2FB0-4326-A097-10737282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8" y="168121"/>
            <a:ext cx="3324225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001DA-C6DE-490F-94B5-07F3CD94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" y="548751"/>
            <a:ext cx="7553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8242C-537C-4F71-B46B-D9089A7B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7106"/>
            <a:ext cx="90297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C12F8-A07B-463F-9CED-29F26A0D0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62" y="2501006"/>
            <a:ext cx="9296400" cy="2257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96978-FC0D-48D1-A049-823F838A2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28" y="4813454"/>
            <a:ext cx="9086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3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99BAE-FE04-466A-91B8-973AAA3C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885"/>
            <a:ext cx="8982075" cy="245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1B4DB-C807-4150-BA13-A3E5309C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1335"/>
            <a:ext cx="90297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80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23469-C979-4C32-83C6-6C1B8338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" y="138714"/>
            <a:ext cx="436245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6CB53-A7A2-48A8-9102-B7127D75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6" y="600075"/>
            <a:ext cx="8629650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101AF5-F5AF-4EA9-B363-CC816D51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7" y="3337911"/>
            <a:ext cx="6296025" cy="55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64AE0-2574-411D-AF1E-5C416BA12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08" y="3890361"/>
            <a:ext cx="20955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2237A-C290-4C51-A37B-6A7B2D96C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952" y="3955301"/>
            <a:ext cx="2076450" cy="314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1D675-2AD7-4CCE-B701-544C93BCC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56" y="4334567"/>
            <a:ext cx="3743325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8993CC-DFA7-4D39-B520-DC40E021B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433" y="4325042"/>
            <a:ext cx="37814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4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4372FE-2EFF-4A12-AC2E-2582AAC7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08" y="931139"/>
            <a:ext cx="5518490" cy="3752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184AAD-66F4-416A-8964-50A19F85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006"/>
            <a:ext cx="6711518" cy="57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25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C9FBE1-E1F9-456D-9423-11180C562A29}"/>
              </a:ext>
            </a:extLst>
          </p:cNvPr>
          <p:cNvSpPr txBox="1"/>
          <p:nvPr/>
        </p:nvSpPr>
        <p:spPr>
          <a:xfrm>
            <a:off x="204188" y="192572"/>
            <a:ext cx="2000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Pipelining : </a:t>
            </a:r>
            <a:endParaRPr lang="en-IN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E7608-1778-4BF5-9D13-684B3B6F0708}"/>
              </a:ext>
            </a:extLst>
          </p:cNvPr>
          <p:cNvSpPr/>
          <p:nvPr/>
        </p:nvSpPr>
        <p:spPr>
          <a:xfrm>
            <a:off x="2566709" y="25476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8085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4E8C3B-80D0-40EF-B8E9-80119E5A3411}"/>
              </a:ext>
            </a:extLst>
          </p:cNvPr>
          <p:cNvCxnSpPr>
            <a:stCxn id="5" idx="3"/>
          </p:cNvCxnSpPr>
          <p:nvPr/>
        </p:nvCxnSpPr>
        <p:spPr>
          <a:xfrm>
            <a:off x="3264336" y="439433"/>
            <a:ext cx="714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84E3551-D255-4252-86DA-D00DD6035B47}"/>
              </a:ext>
            </a:extLst>
          </p:cNvPr>
          <p:cNvSpPr/>
          <p:nvPr/>
        </p:nvSpPr>
        <p:spPr>
          <a:xfrm>
            <a:off x="3978861" y="254767"/>
            <a:ext cx="82088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Fetch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B72A46-A86C-4B6C-94FE-C83BA0AE2993}"/>
              </a:ext>
            </a:extLst>
          </p:cNvPr>
          <p:cNvSpPr/>
          <p:nvPr/>
        </p:nvSpPr>
        <p:spPr>
          <a:xfrm>
            <a:off x="5161711" y="254767"/>
            <a:ext cx="92876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Decode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DE3C7D-8706-490E-AEC1-19DAB8D6EEA8}"/>
              </a:ext>
            </a:extLst>
          </p:cNvPr>
          <p:cNvSpPr/>
          <p:nvPr/>
        </p:nvSpPr>
        <p:spPr>
          <a:xfrm>
            <a:off x="6328221" y="254767"/>
            <a:ext cx="84411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Execute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0A11D1-14EE-428E-9FA2-DA8DE5938DDB}"/>
              </a:ext>
            </a:extLst>
          </p:cNvPr>
          <p:cNvCxnSpPr/>
          <p:nvPr/>
        </p:nvCxnSpPr>
        <p:spPr>
          <a:xfrm>
            <a:off x="4809626" y="406614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B3CA19-2EFE-474A-BF21-D762C2791100}"/>
              </a:ext>
            </a:extLst>
          </p:cNvPr>
          <p:cNvCxnSpPr/>
          <p:nvPr/>
        </p:nvCxnSpPr>
        <p:spPr>
          <a:xfrm>
            <a:off x="5911570" y="437392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DFDAA-0F41-4A7E-A37F-053A142BCB31}"/>
              </a:ext>
            </a:extLst>
          </p:cNvPr>
          <p:cNvSpPr/>
          <p:nvPr/>
        </p:nvSpPr>
        <p:spPr>
          <a:xfrm>
            <a:off x="2387805" y="1433461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8086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98F52-1DF1-4AE3-8362-36DAFCDF30FB}"/>
              </a:ext>
            </a:extLst>
          </p:cNvPr>
          <p:cNvCxnSpPr>
            <a:stCxn id="12" idx="3"/>
          </p:cNvCxnSpPr>
          <p:nvPr/>
        </p:nvCxnSpPr>
        <p:spPr>
          <a:xfrm>
            <a:off x="3085432" y="1618127"/>
            <a:ext cx="714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E4C37-C532-4154-82FD-045E50EB9ADC}"/>
              </a:ext>
            </a:extLst>
          </p:cNvPr>
          <p:cNvSpPr/>
          <p:nvPr/>
        </p:nvSpPr>
        <p:spPr>
          <a:xfrm>
            <a:off x="3799957" y="1433461"/>
            <a:ext cx="468326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75C20-0E9B-45B1-A689-D3B1BD4AC673}"/>
              </a:ext>
            </a:extLst>
          </p:cNvPr>
          <p:cNvSpPr/>
          <p:nvPr/>
        </p:nvSpPr>
        <p:spPr>
          <a:xfrm>
            <a:off x="4684935" y="1433461"/>
            <a:ext cx="43463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98624A-2C49-43A4-98FE-C2CE7146E2C4}"/>
              </a:ext>
            </a:extLst>
          </p:cNvPr>
          <p:cNvSpPr/>
          <p:nvPr/>
        </p:nvSpPr>
        <p:spPr>
          <a:xfrm>
            <a:off x="5462466" y="1431419"/>
            <a:ext cx="4779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C75439-E1AC-491A-BFF3-FA7A8D9E9A0D}"/>
              </a:ext>
            </a:extLst>
          </p:cNvPr>
          <p:cNvCxnSpPr/>
          <p:nvPr/>
        </p:nvCxnSpPr>
        <p:spPr>
          <a:xfrm>
            <a:off x="4268283" y="1585308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2DAD19-0B28-4718-9F49-D9277B66E2B6}"/>
              </a:ext>
            </a:extLst>
          </p:cNvPr>
          <p:cNvCxnSpPr/>
          <p:nvPr/>
        </p:nvCxnSpPr>
        <p:spPr>
          <a:xfrm>
            <a:off x="5045814" y="1616086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4FA78-4704-43E5-AF69-A7808E1849D3}"/>
              </a:ext>
            </a:extLst>
          </p:cNvPr>
          <p:cNvSpPr/>
          <p:nvPr/>
        </p:nvSpPr>
        <p:spPr>
          <a:xfrm>
            <a:off x="4684935" y="1917572"/>
            <a:ext cx="465295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8D69D8-3203-4B69-91DA-F423963F5A78}"/>
              </a:ext>
            </a:extLst>
          </p:cNvPr>
          <p:cNvSpPr/>
          <p:nvPr/>
        </p:nvSpPr>
        <p:spPr>
          <a:xfrm>
            <a:off x="5515314" y="1917572"/>
            <a:ext cx="43463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36B95-462A-4FDA-A069-82C8B6DF45EE}"/>
              </a:ext>
            </a:extLst>
          </p:cNvPr>
          <p:cNvSpPr/>
          <p:nvPr/>
        </p:nvSpPr>
        <p:spPr>
          <a:xfrm>
            <a:off x="6292845" y="1915530"/>
            <a:ext cx="4779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5C55C9-E6D1-4176-B5B7-D2D83DC850F6}"/>
              </a:ext>
            </a:extLst>
          </p:cNvPr>
          <p:cNvCxnSpPr/>
          <p:nvPr/>
        </p:nvCxnSpPr>
        <p:spPr>
          <a:xfrm>
            <a:off x="5876193" y="2100197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D4A88A-0441-416F-8038-D7F4DA77EC42}"/>
              </a:ext>
            </a:extLst>
          </p:cNvPr>
          <p:cNvCxnSpPr/>
          <p:nvPr/>
        </p:nvCxnSpPr>
        <p:spPr>
          <a:xfrm>
            <a:off x="5113355" y="2069418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79C6A5-0262-4CCE-BD6D-55EF0C95807D}"/>
              </a:ext>
            </a:extLst>
          </p:cNvPr>
          <p:cNvSpPr/>
          <p:nvPr/>
        </p:nvSpPr>
        <p:spPr>
          <a:xfrm>
            <a:off x="4029355" y="615767"/>
            <a:ext cx="319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At a time only 1 instruction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B339A8-A8F7-4708-9F27-80F6B08BB006}"/>
              </a:ext>
            </a:extLst>
          </p:cNvPr>
          <p:cNvSpPr/>
          <p:nvPr/>
        </p:nvSpPr>
        <p:spPr>
          <a:xfrm>
            <a:off x="4269298" y="2375153"/>
            <a:ext cx="319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At a time 2 instruction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13361A-1EB1-4160-80D0-7EB84FC1C30B}"/>
              </a:ext>
            </a:extLst>
          </p:cNvPr>
          <p:cNvSpPr/>
          <p:nvPr/>
        </p:nvSpPr>
        <p:spPr>
          <a:xfrm>
            <a:off x="7437251" y="188683"/>
            <a:ext cx="47649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Pipelining is one of the special feature of 8086 processor.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Due to pipelining 8086 processor architecture is divided into two parts.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BIU will fetch the instruction from memory and it will pass that fetched instruction to the Execution unit.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While execution unit executes the current instruction BIU will fetch the next instruction.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Pipelining helps in order to increase the speed of processor.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4E6A12-45CE-45F6-9CAC-7420427CD670}"/>
              </a:ext>
            </a:extLst>
          </p:cNvPr>
          <p:cNvSpPr txBox="1"/>
          <p:nvPr/>
        </p:nvSpPr>
        <p:spPr>
          <a:xfrm>
            <a:off x="204188" y="3429000"/>
            <a:ext cx="678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Advantages of Pipelining :</a:t>
            </a:r>
            <a:endParaRPr lang="en-IN" sz="28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46AA3B-28D6-45D9-8F54-8D5371C5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0" y="4271885"/>
            <a:ext cx="9229336" cy="14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2" grpId="0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BAA43-CF7A-40F4-8AC9-EE6AFC228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77"/>
            <a:ext cx="9324605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4F583-11CA-46D4-B769-9AF644A2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8" y="1958542"/>
            <a:ext cx="9161756" cy="48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5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1C997-C828-4FB1-B7D1-D946342C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0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Evolution of Microprocessor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1026" name="Picture 2" descr="Evolution of Microprocessor 8085 Introduction Theteche.co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2" y="1327759"/>
            <a:ext cx="6320447" cy="47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89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944C56-40D0-4BFA-A660-72550D36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"/>
            <a:ext cx="12064753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1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EA8F7D-66FF-472B-9B8F-43698796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" y="78697"/>
            <a:ext cx="3857625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85118-C882-4648-91B8-1D0DEEE5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530903"/>
            <a:ext cx="86296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79DF4-7E7B-4E39-8580-FA4800FB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3" y="158457"/>
            <a:ext cx="11709646" cy="63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2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FDC03-027B-46F0-A846-60F895D1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4" y="79899"/>
            <a:ext cx="859155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321C6-41EF-4096-9330-D7B990AD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2" y="1602835"/>
            <a:ext cx="3000375" cy="31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EE423-732A-4150-BBEC-24E34104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04" y="1826351"/>
            <a:ext cx="8815989" cy="2434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1698E-517F-439F-9F67-2741D0F6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630" y="4263687"/>
            <a:ext cx="9144186" cy="25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2" y="-108212"/>
            <a:ext cx="10515600" cy="1325563"/>
          </a:xfrm>
        </p:spPr>
        <p:txBody>
          <a:bodyPr/>
          <a:lstStyle/>
          <a:p>
            <a:r>
              <a:rPr lang="en-IN" u="sng" dirty="0"/>
              <a:t>Pin diagram of 8086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31" y="1002200"/>
            <a:ext cx="8821660" cy="5742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01092" y="1002200"/>
            <a:ext cx="5206701" cy="56460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26">
            <a:extLst>
              <a:ext uri="{FF2B5EF4-FFF2-40B4-BE49-F238E27FC236}">
                <a16:creationId xmlns:a16="http://schemas.microsoft.com/office/drawing/2014/main" id="{9A9A9E84-8EEA-4D21-8935-EA1D722C332A}"/>
              </a:ext>
            </a:extLst>
          </p:cNvPr>
          <p:cNvSpPr/>
          <p:nvPr/>
        </p:nvSpPr>
        <p:spPr>
          <a:xfrm rot="16200000">
            <a:off x="10143951" y="3669140"/>
            <a:ext cx="306991" cy="628151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4BC85-8CB4-47F7-A8D6-0E1611ADE7EB}"/>
              </a:ext>
            </a:extLst>
          </p:cNvPr>
          <p:cNvSpPr/>
          <p:nvPr/>
        </p:nvSpPr>
        <p:spPr>
          <a:xfrm>
            <a:off x="10382795" y="3796532"/>
            <a:ext cx="160122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For Exam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58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07" y="587692"/>
            <a:ext cx="9138958" cy="51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01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3364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1. Supply Pins (3)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48" y="1695675"/>
            <a:ext cx="63055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6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081"/>
            <a:ext cx="10983558" cy="12287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76867"/>
            <a:ext cx="10515600" cy="32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u="sng" dirty="0"/>
              <a:t>2. Clock related Pins (3) 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76867"/>
            <a:ext cx="3619500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15" y="935131"/>
            <a:ext cx="800100" cy="361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40" y="1297081"/>
            <a:ext cx="7906591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40" y="2525806"/>
            <a:ext cx="9037040" cy="428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915" y="3319631"/>
            <a:ext cx="1009650" cy="428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78" y="3623759"/>
            <a:ext cx="10675173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9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49" y="207140"/>
            <a:ext cx="102870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9" y="711741"/>
            <a:ext cx="10952853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8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9" y="2218288"/>
            <a:ext cx="9512897" cy="10580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7312" y="178405"/>
            <a:ext cx="6169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u="sng" dirty="0">
                <a:latin typeface="+mj-lt"/>
                <a:ea typeface="+mj-ea"/>
                <a:cs typeface="+mj-cs"/>
              </a:rPr>
              <a:t>3. Address and Data Pins (3)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" y="1052568"/>
            <a:ext cx="4286250" cy="51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8" y="1866545"/>
            <a:ext cx="895350" cy="2667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22957" y="3690096"/>
            <a:ext cx="3528726" cy="447131"/>
            <a:chOff x="4412184" y="5476583"/>
            <a:chExt cx="2601685" cy="32016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12184" y="5781383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740542" y="5494909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751428" y="5501761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058708" y="5781383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69594" y="5476583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376874" y="5494909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387760" y="5501761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695040" y="5781383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23398" y="5494909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705926" y="5476583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34284" y="5501761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341564" y="5781383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352450" y="5476583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684817" y="5504726"/>
              <a:ext cx="3290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013869" y="5487469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679898" y="5487469"/>
              <a:ext cx="0" cy="294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/>
        </p:nvCxnSpPr>
        <p:spPr>
          <a:xfrm flipH="1">
            <a:off x="2774440" y="3717183"/>
            <a:ext cx="40179" cy="295396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662924" y="3729400"/>
            <a:ext cx="29531" cy="28701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521478" y="3715690"/>
            <a:ext cx="14766" cy="288389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444300" y="3729400"/>
            <a:ext cx="14766" cy="287018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8810045" y="3365770"/>
            <a:ext cx="1299990" cy="1396556"/>
            <a:chOff x="8810045" y="3365770"/>
            <a:chExt cx="1299990" cy="1396556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8810045" y="4371541"/>
              <a:ext cx="6849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494010" y="3735102"/>
              <a:ext cx="54808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494011" y="3729400"/>
              <a:ext cx="14765" cy="6635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8810045" y="4392994"/>
              <a:ext cx="683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</a:rPr>
                <a:t>   0 </a:t>
              </a:r>
              <a:endParaRPr lang="en-IN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426070" y="3365770"/>
              <a:ext cx="683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</a:rPr>
                <a:t>    1</a:t>
              </a:r>
              <a:endParaRPr lang="en-IN" dirty="0"/>
            </a:p>
          </p:txBody>
        </p:sp>
      </p:grpSp>
      <p:sp>
        <p:nvSpPr>
          <p:cNvPr id="57" name="Oval 56"/>
          <p:cNvSpPr/>
          <p:nvPr/>
        </p:nvSpPr>
        <p:spPr>
          <a:xfrm>
            <a:off x="10159195" y="5438692"/>
            <a:ext cx="87464" cy="874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881025" y="5902608"/>
            <a:ext cx="270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Pass 0 signal and wait</a:t>
            </a:r>
            <a:endParaRPr lang="en-IN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238507" y="5482423"/>
            <a:ext cx="6849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797473" y="6257835"/>
            <a:ext cx="270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Pass 1 signal and wait</a:t>
            </a:r>
            <a:endParaRPr lang="en-IN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10907158" y="4801263"/>
            <a:ext cx="10050" cy="681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0879682" y="4762326"/>
            <a:ext cx="87464" cy="874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0953965" y="4806058"/>
            <a:ext cx="6849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226379" y="5156825"/>
            <a:ext cx="683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0 </a:t>
            </a:r>
            <a:endParaRPr lang="en-IN" dirty="0"/>
          </a:p>
        </p:txBody>
      </p:sp>
      <p:sp>
        <p:nvSpPr>
          <p:cNvPr id="66" name="Rectangle 65"/>
          <p:cNvSpPr/>
          <p:nvPr/>
        </p:nvSpPr>
        <p:spPr>
          <a:xfrm>
            <a:off x="10890357" y="4480459"/>
            <a:ext cx="683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 1</a:t>
            </a:r>
            <a:endParaRPr lang="en-IN" dirty="0"/>
          </a:p>
        </p:txBody>
      </p:sp>
      <p:sp>
        <p:nvSpPr>
          <p:cNvPr id="67" name="Rectangle 66"/>
          <p:cNvSpPr/>
          <p:nvPr/>
        </p:nvSpPr>
        <p:spPr>
          <a:xfrm>
            <a:off x="9881025" y="4200525"/>
            <a:ext cx="270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 clock cycle = 1 T state</a:t>
            </a:r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2360544" y="3276341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T1</a:t>
            </a:r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3254560" y="3322257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T2</a:t>
            </a:r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4107582" y="3320764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T3</a:t>
            </a:r>
            <a:endParaRPr lang="en-IN" dirty="0"/>
          </a:p>
        </p:txBody>
      </p:sp>
      <p:sp>
        <p:nvSpPr>
          <p:cNvPr id="71" name="Rectangle 70"/>
          <p:cNvSpPr/>
          <p:nvPr/>
        </p:nvSpPr>
        <p:spPr>
          <a:xfrm>
            <a:off x="5045169" y="3315002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T4</a:t>
            </a:r>
            <a:endParaRPr lang="en-IN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1908192" y="3691589"/>
            <a:ext cx="14766" cy="297955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908192" y="4461208"/>
            <a:ext cx="906427" cy="561802"/>
            <a:chOff x="105331" y="4408391"/>
            <a:chExt cx="1630880" cy="561802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105331" y="4408391"/>
              <a:ext cx="382646" cy="2799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05331" y="4688325"/>
              <a:ext cx="319036" cy="2818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87977" y="4408391"/>
              <a:ext cx="9780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465988" y="4408391"/>
              <a:ext cx="270223" cy="3539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1334707" y="4762326"/>
              <a:ext cx="401504" cy="2078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424367" y="4970192"/>
              <a:ext cx="96210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/>
          <p:cNvSpPr/>
          <p:nvPr/>
        </p:nvSpPr>
        <p:spPr>
          <a:xfrm>
            <a:off x="111990" y="3831193"/>
            <a:ext cx="1207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 Address calculation</a:t>
            </a:r>
            <a:endParaRPr lang="en-IN" dirty="0"/>
          </a:p>
        </p:txBody>
      </p:sp>
      <p:sp>
        <p:nvSpPr>
          <p:cNvPr id="96" name="Rectangle 95"/>
          <p:cNvSpPr/>
          <p:nvPr/>
        </p:nvSpPr>
        <p:spPr>
          <a:xfrm>
            <a:off x="2003837" y="4601175"/>
            <a:ext cx="7269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A15-A0</a:t>
            </a:r>
            <a:endParaRPr lang="en-IN" sz="1400" dirty="0"/>
          </a:p>
        </p:txBody>
      </p:sp>
      <p:sp>
        <p:nvSpPr>
          <p:cNvPr id="97" name="Rectangle 96"/>
          <p:cNvSpPr/>
          <p:nvPr/>
        </p:nvSpPr>
        <p:spPr>
          <a:xfrm>
            <a:off x="782017" y="4587253"/>
            <a:ext cx="1303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Address Bus</a:t>
            </a:r>
            <a:endParaRPr lang="en-IN" sz="1400" dirty="0"/>
          </a:p>
        </p:txBody>
      </p:sp>
      <p:sp>
        <p:nvSpPr>
          <p:cNvPr id="98" name="Rectangle 97"/>
          <p:cNvSpPr/>
          <p:nvPr/>
        </p:nvSpPr>
        <p:spPr>
          <a:xfrm>
            <a:off x="226036" y="6130445"/>
            <a:ext cx="1207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 Data  </a:t>
            </a:r>
            <a:endParaRPr lang="en-IN" dirty="0"/>
          </a:p>
        </p:txBody>
      </p:sp>
      <p:cxnSp>
        <p:nvCxnSpPr>
          <p:cNvPr id="99" name="Straight Connector 98"/>
          <p:cNvCxnSpPr/>
          <p:nvPr/>
        </p:nvCxnSpPr>
        <p:spPr>
          <a:xfrm flipH="1">
            <a:off x="2774440" y="4801263"/>
            <a:ext cx="16621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2943348" y="4534242"/>
            <a:ext cx="2500952" cy="561802"/>
            <a:chOff x="105331" y="4408391"/>
            <a:chExt cx="1630880" cy="561802"/>
          </a:xfrm>
        </p:grpSpPr>
        <p:cxnSp>
          <p:nvCxnSpPr>
            <p:cNvPr id="102" name="Straight Connector 101"/>
            <p:cNvCxnSpPr/>
            <p:nvPr/>
          </p:nvCxnSpPr>
          <p:spPr>
            <a:xfrm flipV="1">
              <a:off x="105331" y="4408391"/>
              <a:ext cx="382646" cy="2799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5331" y="4688325"/>
              <a:ext cx="319036" cy="2818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87977" y="4408391"/>
              <a:ext cx="9780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465988" y="4408391"/>
              <a:ext cx="270223" cy="3539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1334707" y="4762326"/>
              <a:ext cx="401504" cy="2078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424367" y="4970192"/>
              <a:ext cx="96210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/>
          <p:cNvSpPr/>
          <p:nvPr/>
        </p:nvSpPr>
        <p:spPr>
          <a:xfrm>
            <a:off x="3744103" y="4656092"/>
            <a:ext cx="81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D15-D0</a:t>
            </a:r>
            <a:endParaRPr lang="en-IN" sz="1400" dirty="0"/>
          </a:p>
        </p:txBody>
      </p:sp>
      <p:sp>
        <p:nvSpPr>
          <p:cNvPr id="109" name="Rectangle 108"/>
          <p:cNvSpPr/>
          <p:nvPr/>
        </p:nvSpPr>
        <p:spPr>
          <a:xfrm>
            <a:off x="5708746" y="3490896"/>
            <a:ext cx="2702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How to differentiate between data and address ???</a:t>
            </a:r>
            <a:endParaRPr lang="en-IN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1908192" y="5341491"/>
            <a:ext cx="866248" cy="449454"/>
            <a:chOff x="6303820" y="6103526"/>
            <a:chExt cx="866248" cy="449454"/>
          </a:xfrm>
        </p:grpSpPr>
        <p:cxnSp>
          <p:nvCxnSpPr>
            <p:cNvPr id="113" name="Straight Connector 112"/>
            <p:cNvCxnSpPr/>
            <p:nvPr/>
          </p:nvCxnSpPr>
          <p:spPr>
            <a:xfrm flipV="1">
              <a:off x="6303820" y="6114543"/>
              <a:ext cx="224201" cy="438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528021" y="6103526"/>
              <a:ext cx="4055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933537" y="6114543"/>
              <a:ext cx="236531" cy="4384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/>
          <p:cNvSpPr/>
          <p:nvPr/>
        </p:nvSpPr>
        <p:spPr>
          <a:xfrm>
            <a:off x="5574899" y="4925395"/>
            <a:ext cx="3933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Something is high which indicates that bus carries the address.</a:t>
            </a:r>
            <a:endParaRPr lang="en-IN" dirty="0"/>
          </a:p>
        </p:txBody>
      </p:sp>
      <p:sp>
        <p:nvSpPr>
          <p:cNvPr id="122" name="Rectangle 121"/>
          <p:cNvSpPr/>
          <p:nvPr/>
        </p:nvSpPr>
        <p:spPr>
          <a:xfrm>
            <a:off x="1127424" y="5606279"/>
            <a:ext cx="1207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ALE</a:t>
            </a:r>
            <a:endParaRPr lang="en-IN" dirty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774440" y="5756392"/>
            <a:ext cx="26698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5574899" y="5526157"/>
            <a:ext cx="393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When ALE = 1 :   Address bus (A15-A0)</a:t>
            </a:r>
            <a:endParaRPr lang="en-IN" dirty="0"/>
          </a:p>
        </p:txBody>
      </p:sp>
      <p:sp>
        <p:nvSpPr>
          <p:cNvPr id="126" name="Rectangle 125"/>
          <p:cNvSpPr/>
          <p:nvPr/>
        </p:nvSpPr>
        <p:spPr>
          <a:xfrm>
            <a:off x="5574899" y="6044835"/>
            <a:ext cx="3933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When ALE = 0 :   Data bus (D15-D0)</a:t>
            </a:r>
            <a:endParaRPr lang="en-IN" dirty="0"/>
          </a:p>
        </p:txBody>
      </p:sp>
      <p:sp>
        <p:nvSpPr>
          <p:cNvPr id="127" name="Rectangle 126"/>
          <p:cNvSpPr/>
          <p:nvPr/>
        </p:nvSpPr>
        <p:spPr>
          <a:xfrm>
            <a:off x="4314530" y="1483119"/>
            <a:ext cx="1207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Tristate</a:t>
            </a:r>
          </a:p>
          <a:p>
            <a:r>
              <a:rPr lang="en-US" b="1" dirty="0">
                <a:solidFill>
                  <a:srgbClr val="FF0000"/>
                </a:solidFill>
              </a:rPr>
              <a:t>Buffer</a:t>
            </a:r>
            <a:endParaRPr lang="en-IN" b="1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6585458" y="1403760"/>
            <a:ext cx="1538997" cy="465243"/>
            <a:chOff x="6585458" y="1403760"/>
            <a:chExt cx="1538997" cy="465243"/>
          </a:xfrm>
        </p:grpSpPr>
        <p:cxnSp>
          <p:nvCxnSpPr>
            <p:cNvPr id="128" name="Straight Connector 127"/>
            <p:cNvCxnSpPr/>
            <p:nvPr/>
          </p:nvCxnSpPr>
          <p:spPr>
            <a:xfrm flipV="1">
              <a:off x="6585458" y="1631920"/>
              <a:ext cx="546862" cy="89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7132320" y="1403760"/>
              <a:ext cx="0" cy="4652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7133645" y="1403761"/>
              <a:ext cx="443948" cy="2370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H="1">
              <a:off x="7132320" y="1640844"/>
              <a:ext cx="445273" cy="2281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577593" y="1624019"/>
              <a:ext cx="546862" cy="89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/>
          <p:cNvSpPr/>
          <p:nvPr/>
        </p:nvSpPr>
        <p:spPr>
          <a:xfrm>
            <a:off x="5769033" y="1013492"/>
            <a:ext cx="472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I/P </a:t>
            </a:r>
            <a:endParaRPr lang="en-IN" b="1" dirty="0"/>
          </a:p>
        </p:txBody>
      </p:sp>
      <p:sp>
        <p:nvSpPr>
          <p:cNvPr id="143" name="Left Brace 142"/>
          <p:cNvSpPr/>
          <p:nvPr/>
        </p:nvSpPr>
        <p:spPr>
          <a:xfrm>
            <a:off x="6263941" y="933221"/>
            <a:ext cx="182880" cy="44960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Rectangle 143"/>
          <p:cNvSpPr/>
          <p:nvPr/>
        </p:nvSpPr>
        <p:spPr>
          <a:xfrm>
            <a:off x="6333215" y="771277"/>
            <a:ext cx="461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</a:t>
            </a:r>
            <a:r>
              <a:rPr lang="en-IN" b="1" dirty="0">
                <a:solidFill>
                  <a:srgbClr val="FF0000"/>
                </a:solidFill>
              </a:rPr>
              <a:t>0</a:t>
            </a:r>
            <a:r>
              <a:rPr lang="en-IN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46" name="Rectangle 145"/>
          <p:cNvSpPr/>
          <p:nvPr/>
        </p:nvSpPr>
        <p:spPr>
          <a:xfrm>
            <a:off x="6338081" y="1219095"/>
            <a:ext cx="461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en-IN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47" name="Rectangle 146"/>
          <p:cNvSpPr/>
          <p:nvPr/>
        </p:nvSpPr>
        <p:spPr>
          <a:xfrm>
            <a:off x="8175003" y="955943"/>
            <a:ext cx="635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O/P </a:t>
            </a:r>
            <a:endParaRPr lang="en-IN" b="1" dirty="0"/>
          </a:p>
        </p:txBody>
      </p:sp>
      <p:sp>
        <p:nvSpPr>
          <p:cNvPr id="148" name="Left Brace 147"/>
          <p:cNvSpPr/>
          <p:nvPr/>
        </p:nvSpPr>
        <p:spPr>
          <a:xfrm flipH="1">
            <a:off x="7944415" y="897674"/>
            <a:ext cx="230588" cy="44960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Rectangle 148"/>
          <p:cNvSpPr/>
          <p:nvPr/>
        </p:nvSpPr>
        <p:spPr>
          <a:xfrm>
            <a:off x="7459231" y="739011"/>
            <a:ext cx="461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</a:t>
            </a:r>
            <a:r>
              <a:rPr lang="en-IN" b="1" dirty="0">
                <a:solidFill>
                  <a:srgbClr val="FF0000"/>
                </a:solidFill>
              </a:rPr>
              <a:t>0</a:t>
            </a:r>
            <a:r>
              <a:rPr lang="en-IN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50" name="Rectangle 149"/>
          <p:cNvSpPr/>
          <p:nvPr/>
        </p:nvSpPr>
        <p:spPr>
          <a:xfrm>
            <a:off x="7464097" y="1186829"/>
            <a:ext cx="461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 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en-IN" dirty="0">
                <a:solidFill>
                  <a:srgbClr val="FF0000"/>
                </a:solidFill>
              </a:rPr>
              <a:t> </a:t>
            </a:r>
            <a:endParaRPr lang="en-IN" dirty="0"/>
          </a:p>
        </p:txBody>
      </p:sp>
      <p:sp>
        <p:nvSpPr>
          <p:cNvPr id="151" name="Rectangle 150"/>
          <p:cNvSpPr/>
          <p:nvPr/>
        </p:nvSpPr>
        <p:spPr>
          <a:xfrm>
            <a:off x="6794544" y="345507"/>
            <a:ext cx="7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Buffer</a:t>
            </a:r>
            <a:endParaRPr lang="en-IN" b="1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7055194" y="1669880"/>
            <a:ext cx="404037" cy="463365"/>
            <a:chOff x="7055194" y="1669880"/>
            <a:chExt cx="404037" cy="463365"/>
          </a:xfrm>
        </p:grpSpPr>
        <p:cxnSp>
          <p:nvCxnSpPr>
            <p:cNvPr id="153" name="Straight Connector 152"/>
            <p:cNvCxnSpPr/>
            <p:nvPr/>
          </p:nvCxnSpPr>
          <p:spPr>
            <a:xfrm>
              <a:off x="7055194" y="2133245"/>
              <a:ext cx="39917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 flipV="1">
              <a:off x="7454365" y="1669880"/>
              <a:ext cx="4866" cy="4633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157"/>
          <p:cNvSpPr/>
          <p:nvPr/>
        </p:nvSpPr>
        <p:spPr>
          <a:xfrm>
            <a:off x="8282428" y="240069"/>
            <a:ext cx="3655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When enable then only output appears on output line</a:t>
            </a:r>
            <a:endParaRPr lang="en-IN" b="1" dirty="0"/>
          </a:p>
        </p:txBody>
      </p:sp>
      <p:sp>
        <p:nvSpPr>
          <p:cNvPr id="159" name="Rectangle 158"/>
          <p:cNvSpPr/>
          <p:nvPr/>
        </p:nvSpPr>
        <p:spPr>
          <a:xfrm>
            <a:off x="8244969" y="1367172"/>
            <a:ext cx="3909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This concept is used in ALE </a:t>
            </a:r>
            <a:r>
              <a:rPr lang="en-IN" dirty="0" err="1">
                <a:solidFill>
                  <a:srgbClr val="FF0000"/>
                </a:solidFill>
              </a:rPr>
              <a:t>i.e</a:t>
            </a:r>
            <a:r>
              <a:rPr lang="en-IN" dirty="0">
                <a:solidFill>
                  <a:srgbClr val="FF0000"/>
                </a:solidFill>
              </a:rPr>
              <a:t> Address Latch Enable (to latch the 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5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0" grpId="0"/>
      <p:bldP spid="63" grpId="0" animBg="1"/>
      <p:bldP spid="65" grpId="0"/>
      <p:bldP spid="67" grpId="0"/>
      <p:bldP spid="68" grpId="0"/>
      <p:bldP spid="69" grpId="0"/>
      <p:bldP spid="70" grpId="0"/>
      <p:bldP spid="71" grpId="0"/>
      <p:bldP spid="95" grpId="0"/>
      <p:bldP spid="96" grpId="0"/>
      <p:bldP spid="97" grpId="0"/>
      <p:bldP spid="98" grpId="0"/>
      <p:bldP spid="108" grpId="0"/>
      <p:bldP spid="109" grpId="0"/>
      <p:bldP spid="121" grpId="0"/>
      <p:bldP spid="122" grpId="0"/>
      <p:bldP spid="125" grpId="0"/>
      <p:bldP spid="126" grpId="0"/>
      <p:bldP spid="127" grpId="0"/>
      <p:bldP spid="142" grpId="0"/>
      <p:bldP spid="143" grpId="0" animBg="1"/>
      <p:bldP spid="144" grpId="0"/>
      <p:bldP spid="146" grpId="0"/>
      <p:bldP spid="147" grpId="0"/>
      <p:bldP spid="148" grpId="0" animBg="1"/>
      <p:bldP spid="149" grpId="0"/>
      <p:bldP spid="150" grpId="0"/>
      <p:bldP spid="151" grpId="0"/>
      <p:bldP spid="158" grpId="0"/>
      <p:bldP spid="1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0946" y="2441862"/>
            <a:ext cx="1776845" cy="15482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Processor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09472"/>
              </p:ext>
            </p:extLst>
          </p:nvPr>
        </p:nvGraphicFramePr>
        <p:xfrm>
          <a:off x="5420852" y="1769146"/>
          <a:ext cx="3333173" cy="2966720"/>
        </p:xfrm>
        <a:graphic>
          <a:graphicData uri="http://schemas.openxmlformats.org/drawingml/2006/table">
            <a:tbl>
              <a:tblPr firstRow="1" bandRow="1"/>
              <a:tblGrid>
                <a:gridCol w="333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443203" y="1379165"/>
            <a:ext cx="98892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82229"/>
            <a:ext cx="1041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Programmer write a program using HLL or ALP(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instructions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Assembler will convert HLL/ALP into machine code.(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opcode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of instructions (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hex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))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Loader is responsible to load program into memory (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binary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form)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67791" y="2971799"/>
            <a:ext cx="3345873" cy="355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43925" y="1748497"/>
            <a:ext cx="70564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0000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3924" y="2132961"/>
            <a:ext cx="70564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43924" y="2502293"/>
            <a:ext cx="70564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0002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66365" y="4431539"/>
            <a:ext cx="66075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FFFF 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853055" y="1933163"/>
            <a:ext cx="758537" cy="268304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59585" y="2307881"/>
            <a:ext cx="2675244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Individual location size of memory is always 1Byte i.e. 8 bits.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 Entire memory size of memory is depend upon the address bus size of processor.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736" y="5220101"/>
            <a:ext cx="7737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Processor calculates the memory address and fetch the content of that memory location.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Processor decodes the fetched instruction and execute it.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66780" y="5233225"/>
            <a:ext cx="4425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Content of memory location can be Data/instructions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06389" y="-13572"/>
            <a:ext cx="4946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Basic Functions of processor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8578" y="2957850"/>
            <a:ext cx="3050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Address bus / Data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0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0" grpId="0"/>
      <p:bldP spid="11" grpId="0"/>
      <p:bldP spid="12" grpId="0"/>
      <p:bldP spid="13" grpId="0"/>
      <p:bldP spid="14" grpId="0" animBg="1"/>
      <p:bldP spid="15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316" y="323750"/>
            <a:ext cx="4125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/>
              <a:t>Features of 8086</a:t>
            </a:r>
          </a:p>
        </p:txBody>
      </p:sp>
      <p:sp>
        <p:nvSpPr>
          <p:cNvPr id="5" name="Rectangle 4"/>
          <p:cNvSpPr/>
          <p:nvPr/>
        </p:nvSpPr>
        <p:spPr>
          <a:xfrm>
            <a:off x="384462" y="1843440"/>
            <a:ext cx="7086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Basic Features</a:t>
            </a:r>
          </a:p>
          <a:p>
            <a:pPr marL="342900" indent="-342900">
              <a:buAutoNum type="arabicPeriod"/>
            </a:pPr>
            <a:endParaRPr lang="en-US" sz="28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</a:rPr>
              <a:t>Special Features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</a:rPr>
              <a:t>Miscellaneous Features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073369" y="462249"/>
            <a:ext cx="4248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Explain features of 8086 ( each for 2 marks)</a:t>
            </a:r>
          </a:p>
        </p:txBody>
      </p:sp>
    </p:spTree>
    <p:extLst>
      <p:ext uri="{BB962C8B-B14F-4D97-AF65-F5344CB8AC3E}">
        <p14:creationId xmlns:p14="http://schemas.microsoft.com/office/powerpoint/2010/main" val="8326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7062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Basic Features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00501" y="230972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Processor Size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Speed of processor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Address bus size for memory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Address bus size for I/O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4351" y="1750001"/>
            <a:ext cx="9294668" cy="4526107"/>
            <a:chOff x="462396" y="1968211"/>
            <a:chExt cx="8577695" cy="38683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2396" y="1968211"/>
              <a:ext cx="8577695" cy="386837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837218" y="3397827"/>
              <a:ext cx="467592" cy="33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61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7062"/>
            <a:ext cx="3714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2. Special Features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5419" y="111672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8086 is a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pipelined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processor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8086 can operate in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2 modes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8086 uses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memory banks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8086 uses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memory segmentation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4" y="2189838"/>
            <a:ext cx="9320212" cy="44386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86376" y="21925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8085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8284003" y="403922"/>
            <a:ext cx="714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998528" y="219256"/>
            <a:ext cx="820882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Fetch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10181378" y="219256"/>
            <a:ext cx="92876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Decode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1347888" y="219256"/>
            <a:ext cx="84411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Execute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829293" y="371103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931237" y="401881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407472" y="13979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8086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>
            <a:off x="8105099" y="1582616"/>
            <a:ext cx="7145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819624" y="1397950"/>
            <a:ext cx="468326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9704602" y="1397950"/>
            <a:ext cx="43463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482133" y="1395908"/>
            <a:ext cx="4779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287950" y="1549797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065481" y="1580575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704602" y="1882061"/>
            <a:ext cx="465295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0534981" y="1882061"/>
            <a:ext cx="434630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312512" y="1880019"/>
            <a:ext cx="477981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</a:t>
            </a:r>
            <a:endParaRPr lang="en-US" sz="14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895860" y="2064686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133022" y="2033907"/>
            <a:ext cx="416652" cy="20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49022" y="580256"/>
            <a:ext cx="319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At a time only 1 instruction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88965" y="2339642"/>
            <a:ext cx="319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At a time 2 instruction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4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 animBg="1"/>
      <p:bldP spid="15" grpId="0" animBg="1"/>
      <p:bldP spid="16" grpId="0" animBg="1"/>
      <p:bldP spid="21" grpId="0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" y="909636"/>
            <a:ext cx="10671464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9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7062"/>
            <a:ext cx="4966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02124"/>
                </a:solidFill>
                <a:latin typeface="arial" panose="020B0604020202020204" pitchFamily="34" charset="0"/>
              </a:rPr>
              <a:t>3. Miscellaneous Features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029201" y="230972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Interrupts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Registers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Instruction set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Data size for ALU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3" y="1951759"/>
            <a:ext cx="10653279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1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639db57-25c1-4f65-bd5b-b8808369bb33" xsi:nil="true"/>
    <lcf76f155ced4ddcb4097134ff3c332f xmlns="ac663f0c-f01a-4c83-871f-d16a46bcdc6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D966EDA367BD4E9EA2F76554033656" ma:contentTypeVersion="8" ma:contentTypeDescription="Create a new document." ma:contentTypeScope="" ma:versionID="394c5ac6de38b08784afe011ace41209">
  <xsd:schema xmlns:xsd="http://www.w3.org/2001/XMLSchema" xmlns:xs="http://www.w3.org/2001/XMLSchema" xmlns:p="http://schemas.microsoft.com/office/2006/metadata/properties" xmlns:ns2="ac663f0c-f01a-4c83-871f-d16a46bcdc67" xmlns:ns3="2639db57-25c1-4f65-bd5b-b8808369bb33" targetNamespace="http://schemas.microsoft.com/office/2006/metadata/properties" ma:root="true" ma:fieldsID="6ea801e5538f3158f46a667fb0adef4a" ns2:_="" ns3:_="">
    <xsd:import namespace="ac663f0c-f01a-4c83-871f-d16a46bcdc67"/>
    <xsd:import namespace="2639db57-25c1-4f65-bd5b-b8808369bb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63f0c-f01a-4c83-871f-d16a46bcdc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765a431-9415-4219-9cd0-5363948861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9db57-25c1-4f65-bd5b-b8808369bb3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3bba3de-a200-49fa-8ceb-76f3a4a41a2f}" ma:internalName="TaxCatchAll" ma:showField="CatchAllData" ma:web="2639db57-25c1-4f65-bd5b-b8808369bb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D9D6FB-3736-4263-ADB1-6014A809EDD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CA9E2C-34AD-41EF-A92E-C5A45EBF28DF}"/>
</file>

<file path=customXml/itemProps3.xml><?xml version="1.0" encoding="utf-8"?>
<ds:datastoreItem xmlns:ds="http://schemas.openxmlformats.org/officeDocument/2006/customXml" ds:itemID="{ABB1D920-E098-4032-A467-8107A177AA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1877</Words>
  <Application>Microsoft Office PowerPoint</Application>
  <PresentationFormat>Widescreen</PresentationFormat>
  <Paragraphs>408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</vt:lpstr>
      <vt:lpstr>Calibri</vt:lpstr>
      <vt:lpstr>Calibri Light</vt:lpstr>
      <vt:lpstr>Wingdings</vt:lpstr>
      <vt:lpstr>Office Theme</vt:lpstr>
      <vt:lpstr>Ch-1  The 8086 microprocessor</vt:lpstr>
      <vt:lpstr>PowerPoint Presentation</vt:lpstr>
      <vt:lpstr>Evolution of Microprocessor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of 8086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 diagram of 8086</vt:lpstr>
      <vt:lpstr>PowerPoint Presentation</vt:lpstr>
      <vt:lpstr>1. Supply Pins (3) 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8086 microprocessor</dc:title>
  <dc:creator>SBMP Student</dc:creator>
  <cp:lastModifiedBy>Prachi Arora</cp:lastModifiedBy>
  <cp:revision>123</cp:revision>
  <dcterms:created xsi:type="dcterms:W3CDTF">2021-03-26T05:01:06Z</dcterms:created>
  <dcterms:modified xsi:type="dcterms:W3CDTF">2023-01-27T03:44:37Z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0x010100E8D966EDA367BD4E9EA2F76554033656</vt:lpwstr>
  </property>
</Properties>
</file>